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2" r:id="rId1"/>
  </p:sldMasterIdLst>
  <p:notesMasterIdLst>
    <p:notesMasterId r:id="rId39"/>
  </p:notesMasterIdLst>
  <p:handoutMasterIdLst>
    <p:handoutMasterId r:id="rId40"/>
  </p:handoutMasterIdLst>
  <p:sldIdLst>
    <p:sldId id="585" r:id="rId2"/>
    <p:sldId id="342" r:id="rId3"/>
    <p:sldId id="606" r:id="rId4"/>
    <p:sldId id="432" r:id="rId5"/>
    <p:sldId id="574" r:id="rId6"/>
    <p:sldId id="607" r:id="rId7"/>
    <p:sldId id="586" r:id="rId8"/>
    <p:sldId id="436" r:id="rId9"/>
    <p:sldId id="437" r:id="rId10"/>
    <p:sldId id="576" r:id="rId11"/>
    <p:sldId id="434" r:id="rId12"/>
    <p:sldId id="435" r:id="rId13"/>
    <p:sldId id="438" r:id="rId14"/>
    <p:sldId id="443" r:id="rId15"/>
    <p:sldId id="439" r:id="rId16"/>
    <p:sldId id="440" r:id="rId17"/>
    <p:sldId id="580" r:id="rId18"/>
    <p:sldId id="581" r:id="rId19"/>
    <p:sldId id="579" r:id="rId20"/>
    <p:sldId id="441" r:id="rId21"/>
    <p:sldId id="444" r:id="rId22"/>
    <p:sldId id="442" r:id="rId23"/>
    <p:sldId id="433" r:id="rId24"/>
    <p:sldId id="408" r:id="rId25"/>
    <p:sldId id="409" r:id="rId26"/>
    <p:sldId id="410" r:id="rId27"/>
    <p:sldId id="411" r:id="rId28"/>
    <p:sldId id="596" r:id="rId29"/>
    <p:sldId id="597" r:id="rId30"/>
    <p:sldId id="598" r:id="rId31"/>
    <p:sldId id="445" r:id="rId32"/>
    <p:sldId id="599" r:id="rId33"/>
    <p:sldId id="413" r:id="rId34"/>
    <p:sldId id="414" r:id="rId35"/>
    <p:sldId id="605" r:id="rId36"/>
    <p:sldId id="446" r:id="rId37"/>
    <p:sldId id="415" r:id="rId3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" id="{B307EBB8-6352-476B-B738-1F979A68D3AD}">
          <p14:sldIdLst>
            <p14:sldId id="585"/>
            <p14:sldId id="342"/>
            <p14:sldId id="606"/>
          </p14:sldIdLst>
        </p14:section>
        <p14:section name="DVWA ZAP" id="{10CBE606-8BD1-4512-A729-7A0825381B16}">
          <p14:sldIdLst>
            <p14:sldId id="432"/>
            <p14:sldId id="574"/>
            <p14:sldId id="607"/>
            <p14:sldId id="586"/>
            <p14:sldId id="436"/>
            <p14:sldId id="437"/>
            <p14:sldId id="576"/>
            <p14:sldId id="434"/>
            <p14:sldId id="435"/>
            <p14:sldId id="438"/>
            <p14:sldId id="443"/>
            <p14:sldId id="439"/>
            <p14:sldId id="440"/>
            <p14:sldId id="580"/>
            <p14:sldId id="581"/>
            <p14:sldId id="579"/>
            <p14:sldId id="441"/>
            <p14:sldId id="444"/>
            <p14:sldId id="442"/>
          </p14:sldIdLst>
        </p14:section>
        <p14:section name="nikto" id="{0E193070-9619-4205-A083-6F20A5454870}">
          <p14:sldIdLst>
            <p14:sldId id="433"/>
            <p14:sldId id="408"/>
            <p14:sldId id="409"/>
            <p14:sldId id="410"/>
            <p14:sldId id="411"/>
            <p14:sldId id="596"/>
            <p14:sldId id="597"/>
            <p14:sldId id="598"/>
          </p14:sldIdLst>
        </p14:section>
        <p14:section name="BeEF" id="{3594310C-69B6-49B3-9644-49A5F9C306B0}">
          <p14:sldIdLst>
            <p14:sldId id="445"/>
            <p14:sldId id="599"/>
            <p14:sldId id="413"/>
            <p14:sldId id="414"/>
            <p14:sldId id="605"/>
            <p14:sldId id="446"/>
            <p14:sldId id="4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abe, Peter" initials="KP" lastIdx="1" clrIdx="0">
    <p:extLst>
      <p:ext uri="{19B8F6BF-5375-455C-9EA6-DF929625EA0E}">
        <p15:presenceInfo xmlns:p15="http://schemas.microsoft.com/office/powerpoint/2012/main" userId="Klabe, Pet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3F"/>
    <a:srgbClr val="F3FF05"/>
    <a:srgbClr val="FFFF00"/>
    <a:srgbClr val="5706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369846-F0EA-45ED-A3F3-EBA90475162E}" v="3" dt="2021-04-12T00:23:53.5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726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r Klabe" userId="826fd09a-dc4d-4b28-bd3e-396f39c198c4" providerId="ADAL" clId="{2B369846-F0EA-45ED-A3F3-EBA90475162E}"/>
    <pc:docChg chg="custSel addSld delSld modSld delSection modSection">
      <pc:chgData name="Peter Klabe" userId="826fd09a-dc4d-4b28-bd3e-396f39c198c4" providerId="ADAL" clId="{2B369846-F0EA-45ED-A3F3-EBA90475162E}" dt="2021-04-22T23:55:59.563" v="466" actId="1076"/>
      <pc:docMkLst>
        <pc:docMk/>
      </pc:docMkLst>
      <pc:sldChg chg="del">
        <pc:chgData name="Peter Klabe" userId="826fd09a-dc4d-4b28-bd3e-396f39c198c4" providerId="ADAL" clId="{2B369846-F0EA-45ED-A3F3-EBA90475162E}" dt="2021-04-12T00:29:30.166" v="463" actId="47"/>
        <pc:sldMkLst>
          <pc:docMk/>
          <pc:sldMk cId="1583724298" sldId="278"/>
        </pc:sldMkLst>
      </pc:sldChg>
      <pc:sldChg chg="del">
        <pc:chgData name="Peter Klabe" userId="826fd09a-dc4d-4b28-bd3e-396f39c198c4" providerId="ADAL" clId="{2B369846-F0EA-45ED-A3F3-EBA90475162E}" dt="2021-04-12T00:29:30.166" v="463" actId="47"/>
        <pc:sldMkLst>
          <pc:docMk/>
          <pc:sldMk cId="4292888527" sldId="401"/>
        </pc:sldMkLst>
      </pc:sldChg>
      <pc:sldChg chg="del">
        <pc:chgData name="Peter Klabe" userId="826fd09a-dc4d-4b28-bd3e-396f39c198c4" providerId="ADAL" clId="{2B369846-F0EA-45ED-A3F3-EBA90475162E}" dt="2021-04-12T00:29:30.166" v="463" actId="47"/>
        <pc:sldMkLst>
          <pc:docMk/>
          <pc:sldMk cId="1739451180" sldId="402"/>
        </pc:sldMkLst>
      </pc:sldChg>
      <pc:sldChg chg="del">
        <pc:chgData name="Peter Klabe" userId="826fd09a-dc4d-4b28-bd3e-396f39c198c4" providerId="ADAL" clId="{2B369846-F0EA-45ED-A3F3-EBA90475162E}" dt="2021-04-12T00:29:30.166" v="463" actId="47"/>
        <pc:sldMkLst>
          <pc:docMk/>
          <pc:sldMk cId="623240812" sldId="403"/>
        </pc:sldMkLst>
      </pc:sldChg>
      <pc:sldChg chg="del">
        <pc:chgData name="Peter Klabe" userId="826fd09a-dc4d-4b28-bd3e-396f39c198c4" providerId="ADAL" clId="{2B369846-F0EA-45ED-A3F3-EBA90475162E}" dt="2021-04-12T00:29:30.166" v="463" actId="47"/>
        <pc:sldMkLst>
          <pc:docMk/>
          <pc:sldMk cId="767154535" sldId="404"/>
        </pc:sldMkLst>
      </pc:sldChg>
      <pc:sldChg chg="del">
        <pc:chgData name="Peter Klabe" userId="826fd09a-dc4d-4b28-bd3e-396f39c198c4" providerId="ADAL" clId="{2B369846-F0EA-45ED-A3F3-EBA90475162E}" dt="2021-04-12T00:29:30.166" v="463" actId="47"/>
        <pc:sldMkLst>
          <pc:docMk/>
          <pc:sldMk cId="1880697665" sldId="405"/>
        </pc:sldMkLst>
      </pc:sldChg>
      <pc:sldChg chg="del">
        <pc:chgData name="Peter Klabe" userId="826fd09a-dc4d-4b28-bd3e-396f39c198c4" providerId="ADAL" clId="{2B369846-F0EA-45ED-A3F3-EBA90475162E}" dt="2021-04-12T00:29:33.487" v="464" actId="47"/>
        <pc:sldMkLst>
          <pc:docMk/>
          <pc:sldMk cId="3386035174" sldId="406"/>
        </pc:sldMkLst>
      </pc:sldChg>
      <pc:sldChg chg="del">
        <pc:chgData name="Peter Klabe" userId="826fd09a-dc4d-4b28-bd3e-396f39c198c4" providerId="ADAL" clId="{2B369846-F0EA-45ED-A3F3-EBA90475162E}" dt="2021-04-12T00:29:33.487" v="464" actId="47"/>
        <pc:sldMkLst>
          <pc:docMk/>
          <pc:sldMk cId="2576893532" sldId="407"/>
        </pc:sldMkLst>
      </pc:sldChg>
      <pc:sldChg chg="del">
        <pc:chgData name="Peter Klabe" userId="826fd09a-dc4d-4b28-bd3e-396f39c198c4" providerId="ADAL" clId="{2B369846-F0EA-45ED-A3F3-EBA90475162E}" dt="2021-04-12T00:29:30.166" v="463" actId="47"/>
        <pc:sldMkLst>
          <pc:docMk/>
          <pc:sldMk cId="3946416054" sldId="416"/>
        </pc:sldMkLst>
      </pc:sldChg>
      <pc:sldChg chg="del">
        <pc:chgData name="Peter Klabe" userId="826fd09a-dc4d-4b28-bd3e-396f39c198c4" providerId="ADAL" clId="{2B369846-F0EA-45ED-A3F3-EBA90475162E}" dt="2021-04-12T00:29:30.166" v="463" actId="47"/>
        <pc:sldMkLst>
          <pc:docMk/>
          <pc:sldMk cId="2670170429" sldId="417"/>
        </pc:sldMkLst>
      </pc:sldChg>
      <pc:sldChg chg="del">
        <pc:chgData name="Peter Klabe" userId="826fd09a-dc4d-4b28-bd3e-396f39c198c4" providerId="ADAL" clId="{2B369846-F0EA-45ED-A3F3-EBA90475162E}" dt="2021-04-12T00:29:30.166" v="463" actId="47"/>
        <pc:sldMkLst>
          <pc:docMk/>
          <pc:sldMk cId="1419452266" sldId="418"/>
        </pc:sldMkLst>
      </pc:sldChg>
      <pc:sldChg chg="del">
        <pc:chgData name="Peter Klabe" userId="826fd09a-dc4d-4b28-bd3e-396f39c198c4" providerId="ADAL" clId="{2B369846-F0EA-45ED-A3F3-EBA90475162E}" dt="2021-04-12T00:29:30.166" v="463" actId="47"/>
        <pc:sldMkLst>
          <pc:docMk/>
          <pc:sldMk cId="3182594916" sldId="419"/>
        </pc:sldMkLst>
      </pc:sldChg>
      <pc:sldChg chg="del">
        <pc:chgData name="Peter Klabe" userId="826fd09a-dc4d-4b28-bd3e-396f39c198c4" providerId="ADAL" clId="{2B369846-F0EA-45ED-A3F3-EBA90475162E}" dt="2021-04-12T00:29:30.166" v="463" actId="47"/>
        <pc:sldMkLst>
          <pc:docMk/>
          <pc:sldMk cId="671032157" sldId="420"/>
        </pc:sldMkLst>
      </pc:sldChg>
      <pc:sldChg chg="del">
        <pc:chgData name="Peter Klabe" userId="826fd09a-dc4d-4b28-bd3e-396f39c198c4" providerId="ADAL" clId="{2B369846-F0EA-45ED-A3F3-EBA90475162E}" dt="2021-04-12T00:29:30.166" v="463" actId="47"/>
        <pc:sldMkLst>
          <pc:docMk/>
          <pc:sldMk cId="2010851247" sldId="421"/>
        </pc:sldMkLst>
      </pc:sldChg>
      <pc:sldChg chg="del">
        <pc:chgData name="Peter Klabe" userId="826fd09a-dc4d-4b28-bd3e-396f39c198c4" providerId="ADAL" clId="{2B369846-F0EA-45ED-A3F3-EBA90475162E}" dt="2021-04-12T00:29:30.166" v="463" actId="47"/>
        <pc:sldMkLst>
          <pc:docMk/>
          <pc:sldMk cId="875823699" sldId="422"/>
        </pc:sldMkLst>
      </pc:sldChg>
      <pc:sldChg chg="del">
        <pc:chgData name="Peter Klabe" userId="826fd09a-dc4d-4b28-bd3e-396f39c198c4" providerId="ADAL" clId="{2B369846-F0EA-45ED-A3F3-EBA90475162E}" dt="2021-04-12T00:29:30.166" v="463" actId="47"/>
        <pc:sldMkLst>
          <pc:docMk/>
          <pc:sldMk cId="339530461" sldId="423"/>
        </pc:sldMkLst>
      </pc:sldChg>
      <pc:sldChg chg="del">
        <pc:chgData name="Peter Klabe" userId="826fd09a-dc4d-4b28-bd3e-396f39c198c4" providerId="ADAL" clId="{2B369846-F0EA-45ED-A3F3-EBA90475162E}" dt="2021-04-12T00:29:30.166" v="463" actId="47"/>
        <pc:sldMkLst>
          <pc:docMk/>
          <pc:sldMk cId="977070155" sldId="424"/>
        </pc:sldMkLst>
      </pc:sldChg>
      <pc:sldChg chg="del">
        <pc:chgData name="Peter Klabe" userId="826fd09a-dc4d-4b28-bd3e-396f39c198c4" providerId="ADAL" clId="{2B369846-F0EA-45ED-A3F3-EBA90475162E}" dt="2021-04-12T00:29:30.166" v="463" actId="47"/>
        <pc:sldMkLst>
          <pc:docMk/>
          <pc:sldMk cId="3130948081" sldId="425"/>
        </pc:sldMkLst>
      </pc:sldChg>
      <pc:sldChg chg="del">
        <pc:chgData name="Peter Klabe" userId="826fd09a-dc4d-4b28-bd3e-396f39c198c4" providerId="ADAL" clId="{2B369846-F0EA-45ED-A3F3-EBA90475162E}" dt="2021-04-12T00:29:30.166" v="463" actId="47"/>
        <pc:sldMkLst>
          <pc:docMk/>
          <pc:sldMk cId="1565039868" sldId="426"/>
        </pc:sldMkLst>
      </pc:sldChg>
      <pc:sldChg chg="del">
        <pc:chgData name="Peter Klabe" userId="826fd09a-dc4d-4b28-bd3e-396f39c198c4" providerId="ADAL" clId="{2B369846-F0EA-45ED-A3F3-EBA90475162E}" dt="2021-04-12T00:29:30.166" v="463" actId="47"/>
        <pc:sldMkLst>
          <pc:docMk/>
          <pc:sldMk cId="3325578385" sldId="427"/>
        </pc:sldMkLst>
      </pc:sldChg>
      <pc:sldChg chg="addSp delSp modSp mod">
        <pc:chgData name="Peter Klabe" userId="826fd09a-dc4d-4b28-bd3e-396f39c198c4" providerId="ADAL" clId="{2B369846-F0EA-45ED-A3F3-EBA90475162E}" dt="2021-04-12T00:23:55.257" v="458" actId="1076"/>
        <pc:sldMkLst>
          <pc:docMk/>
          <pc:sldMk cId="3317811950" sldId="436"/>
        </pc:sldMkLst>
        <pc:spChg chg="mod">
          <ac:chgData name="Peter Klabe" userId="826fd09a-dc4d-4b28-bd3e-396f39c198c4" providerId="ADAL" clId="{2B369846-F0EA-45ED-A3F3-EBA90475162E}" dt="2021-04-12T00:23:33.006" v="456" actId="20577"/>
          <ac:spMkLst>
            <pc:docMk/>
            <pc:sldMk cId="3317811950" sldId="436"/>
            <ac:spMk id="2" creationId="{9B38D6CF-B63C-4553-8D03-C59EE4C3483C}"/>
          </ac:spMkLst>
        </pc:spChg>
        <pc:spChg chg="mod">
          <ac:chgData name="Peter Klabe" userId="826fd09a-dc4d-4b28-bd3e-396f39c198c4" providerId="ADAL" clId="{2B369846-F0EA-45ED-A3F3-EBA90475162E}" dt="2021-04-12T00:21:29.615" v="391"/>
          <ac:spMkLst>
            <pc:docMk/>
            <pc:sldMk cId="3317811950" sldId="436"/>
            <ac:spMk id="3" creationId="{2BD7D7AD-0543-4561-9D08-B0D1A39FC9C1}"/>
          </ac:spMkLst>
        </pc:spChg>
        <pc:picChg chg="del">
          <ac:chgData name="Peter Klabe" userId="826fd09a-dc4d-4b28-bd3e-396f39c198c4" providerId="ADAL" clId="{2B369846-F0EA-45ED-A3F3-EBA90475162E}" dt="2021-04-12T00:23:24.925" v="452" actId="478"/>
          <ac:picMkLst>
            <pc:docMk/>
            <pc:sldMk cId="3317811950" sldId="436"/>
            <ac:picMk id="5" creationId="{622436E0-4723-2D43-8462-ECC7DDF46A60}"/>
          </ac:picMkLst>
        </pc:picChg>
        <pc:picChg chg="add mod">
          <ac:chgData name="Peter Klabe" userId="826fd09a-dc4d-4b28-bd3e-396f39c198c4" providerId="ADAL" clId="{2B369846-F0EA-45ED-A3F3-EBA90475162E}" dt="2021-04-12T00:23:55.257" v="458" actId="1076"/>
          <ac:picMkLst>
            <pc:docMk/>
            <pc:sldMk cId="3317811950" sldId="436"/>
            <ac:picMk id="6" creationId="{D84A92CD-C623-4A86-AE5D-DA0AEC7626FE}"/>
          </ac:picMkLst>
        </pc:picChg>
        <pc:picChg chg="del">
          <ac:chgData name="Peter Klabe" userId="826fd09a-dc4d-4b28-bd3e-396f39c198c4" providerId="ADAL" clId="{2B369846-F0EA-45ED-A3F3-EBA90475162E}" dt="2021-04-12T00:23:25.719" v="453" actId="478"/>
          <ac:picMkLst>
            <pc:docMk/>
            <pc:sldMk cId="3317811950" sldId="436"/>
            <ac:picMk id="7" creationId="{70E4B415-E77B-7240-95A9-37E54D11C27B}"/>
          </ac:picMkLst>
        </pc:picChg>
      </pc:sldChg>
      <pc:sldChg chg="modSp add del mod">
        <pc:chgData name="Peter Klabe" userId="826fd09a-dc4d-4b28-bd3e-396f39c198c4" providerId="ADAL" clId="{2B369846-F0EA-45ED-A3F3-EBA90475162E}" dt="2021-04-12T00:14:46.981" v="160" actId="20577"/>
        <pc:sldMkLst>
          <pc:docMk/>
          <pc:sldMk cId="2166531610" sldId="574"/>
        </pc:sldMkLst>
        <pc:spChg chg="mod">
          <ac:chgData name="Peter Klabe" userId="826fd09a-dc4d-4b28-bd3e-396f39c198c4" providerId="ADAL" clId="{2B369846-F0EA-45ED-A3F3-EBA90475162E}" dt="2021-04-12T00:14:46.981" v="160" actId="20577"/>
          <ac:spMkLst>
            <pc:docMk/>
            <pc:sldMk cId="2166531610" sldId="574"/>
            <ac:spMk id="2" creationId="{0261928D-203B-4AF7-A923-B8A2B65595C1}"/>
          </ac:spMkLst>
        </pc:spChg>
      </pc:sldChg>
      <pc:sldChg chg="del">
        <pc:chgData name="Peter Klabe" userId="826fd09a-dc4d-4b28-bd3e-396f39c198c4" providerId="ADAL" clId="{2B369846-F0EA-45ED-A3F3-EBA90475162E}" dt="2021-04-12T00:11:10.254" v="78" actId="47"/>
        <pc:sldMkLst>
          <pc:docMk/>
          <pc:sldMk cId="1464487885" sldId="575"/>
        </pc:sldMkLst>
      </pc:sldChg>
      <pc:sldChg chg="delSp modSp mod">
        <pc:chgData name="Peter Klabe" userId="826fd09a-dc4d-4b28-bd3e-396f39c198c4" providerId="ADAL" clId="{2B369846-F0EA-45ED-A3F3-EBA90475162E}" dt="2021-04-22T23:55:59.563" v="466" actId="1076"/>
        <pc:sldMkLst>
          <pc:docMk/>
          <pc:sldMk cId="92312176" sldId="581"/>
        </pc:sldMkLst>
        <pc:spChg chg="mod">
          <ac:chgData name="Peter Klabe" userId="826fd09a-dc4d-4b28-bd3e-396f39c198c4" providerId="ADAL" clId="{2B369846-F0EA-45ED-A3F3-EBA90475162E}" dt="2021-04-12T00:27:30.686" v="460"/>
          <ac:spMkLst>
            <pc:docMk/>
            <pc:sldMk cId="92312176" sldId="581"/>
            <ac:spMk id="2" creationId="{75D1AB21-3DBB-4E97-957B-5E5B33385E4C}"/>
          </ac:spMkLst>
        </pc:spChg>
        <pc:spChg chg="del mod">
          <ac:chgData name="Peter Klabe" userId="826fd09a-dc4d-4b28-bd3e-396f39c198c4" providerId="ADAL" clId="{2B369846-F0EA-45ED-A3F3-EBA90475162E}" dt="2021-04-12T00:27:36.052" v="462" actId="478"/>
          <ac:spMkLst>
            <pc:docMk/>
            <pc:sldMk cId="92312176" sldId="581"/>
            <ac:spMk id="3" creationId="{97C2086B-233D-4162-8640-05391C7DC0FF}"/>
          </ac:spMkLst>
        </pc:spChg>
        <pc:picChg chg="mod">
          <ac:chgData name="Peter Klabe" userId="826fd09a-dc4d-4b28-bd3e-396f39c198c4" providerId="ADAL" clId="{2B369846-F0EA-45ED-A3F3-EBA90475162E}" dt="2021-04-22T23:55:59.563" v="466" actId="1076"/>
          <ac:picMkLst>
            <pc:docMk/>
            <pc:sldMk cId="92312176" sldId="581"/>
            <ac:picMk id="4" creationId="{FC1BD5EA-A633-2C48-8201-087ED7DB30BD}"/>
          </ac:picMkLst>
        </pc:picChg>
        <pc:picChg chg="mod">
          <ac:chgData name="Peter Klabe" userId="826fd09a-dc4d-4b28-bd3e-396f39c198c4" providerId="ADAL" clId="{2B369846-F0EA-45ED-A3F3-EBA90475162E}" dt="2021-04-22T23:55:58.266" v="465" actId="1076"/>
          <ac:picMkLst>
            <pc:docMk/>
            <pc:sldMk cId="92312176" sldId="581"/>
            <ac:picMk id="6" creationId="{C284B46B-5B8E-AC41-8774-29DA80A45E57}"/>
          </ac:picMkLst>
        </pc:picChg>
      </pc:sldChg>
      <pc:sldChg chg="del">
        <pc:chgData name="Peter Klabe" userId="826fd09a-dc4d-4b28-bd3e-396f39c198c4" providerId="ADAL" clId="{2B369846-F0EA-45ED-A3F3-EBA90475162E}" dt="2021-04-12T00:11:10.254" v="78" actId="47"/>
        <pc:sldMkLst>
          <pc:docMk/>
          <pc:sldMk cId="1035801255" sldId="583"/>
        </pc:sldMkLst>
      </pc:sldChg>
      <pc:sldChg chg="modSp mod">
        <pc:chgData name="Peter Klabe" userId="826fd09a-dc4d-4b28-bd3e-396f39c198c4" providerId="ADAL" clId="{2B369846-F0EA-45ED-A3F3-EBA90475162E}" dt="2021-04-12T00:09:40.406" v="29" actId="20577"/>
        <pc:sldMkLst>
          <pc:docMk/>
          <pc:sldMk cId="0" sldId="585"/>
        </pc:sldMkLst>
        <pc:spChg chg="mod">
          <ac:chgData name="Peter Klabe" userId="826fd09a-dc4d-4b28-bd3e-396f39c198c4" providerId="ADAL" clId="{2B369846-F0EA-45ED-A3F3-EBA90475162E}" dt="2021-04-12T00:09:40.406" v="29" actId="20577"/>
          <ac:spMkLst>
            <pc:docMk/>
            <pc:sldMk cId="0" sldId="585"/>
            <ac:spMk id="3076" creationId="{00000000-0000-0000-0000-000000000000}"/>
          </ac:spMkLst>
        </pc:spChg>
      </pc:sldChg>
      <pc:sldChg chg="addSp modSp mod chgLayout">
        <pc:chgData name="Peter Klabe" userId="826fd09a-dc4d-4b28-bd3e-396f39c198c4" providerId="ADAL" clId="{2B369846-F0EA-45ED-A3F3-EBA90475162E}" dt="2021-04-12T00:22:50.855" v="434" actId="1076"/>
        <pc:sldMkLst>
          <pc:docMk/>
          <pc:sldMk cId="1035726780" sldId="586"/>
        </pc:sldMkLst>
        <pc:spChg chg="mod ord">
          <ac:chgData name="Peter Klabe" userId="826fd09a-dc4d-4b28-bd3e-396f39c198c4" providerId="ADAL" clId="{2B369846-F0EA-45ED-A3F3-EBA90475162E}" dt="2021-04-12T00:22:37.501" v="426" actId="20577"/>
          <ac:spMkLst>
            <pc:docMk/>
            <pc:sldMk cId="1035726780" sldId="586"/>
            <ac:spMk id="2" creationId="{8E983B49-42A0-4E0F-9B74-857C64442513}"/>
          </ac:spMkLst>
        </pc:spChg>
        <pc:spChg chg="mod ord">
          <ac:chgData name="Peter Klabe" userId="826fd09a-dc4d-4b28-bd3e-396f39c198c4" providerId="ADAL" clId="{2B369846-F0EA-45ED-A3F3-EBA90475162E}" dt="2021-04-12T00:17:29.635" v="306" actId="700"/>
          <ac:spMkLst>
            <pc:docMk/>
            <pc:sldMk cId="1035726780" sldId="586"/>
            <ac:spMk id="3" creationId="{928F3263-8C6B-431A-8395-2AEBF071B32C}"/>
          </ac:spMkLst>
        </pc:spChg>
        <pc:picChg chg="add mod">
          <ac:chgData name="Peter Klabe" userId="826fd09a-dc4d-4b28-bd3e-396f39c198c4" providerId="ADAL" clId="{2B369846-F0EA-45ED-A3F3-EBA90475162E}" dt="2021-04-12T00:22:50.855" v="434" actId="1076"/>
          <ac:picMkLst>
            <pc:docMk/>
            <pc:sldMk cId="1035726780" sldId="586"/>
            <ac:picMk id="5" creationId="{E83FDC9A-C734-4E6E-847C-60B264F970AC}"/>
          </ac:picMkLst>
        </pc:picChg>
        <pc:picChg chg="mod">
          <ac:chgData name="Peter Klabe" userId="826fd09a-dc4d-4b28-bd3e-396f39c198c4" providerId="ADAL" clId="{2B369846-F0EA-45ED-A3F3-EBA90475162E}" dt="2021-04-12T00:22:44.875" v="431" actId="1076"/>
          <ac:picMkLst>
            <pc:docMk/>
            <pc:sldMk cId="1035726780" sldId="586"/>
            <ac:picMk id="6" creationId="{74ABBF33-28EA-7149-B3CC-8B6DA1EEB539}"/>
          </ac:picMkLst>
        </pc:picChg>
        <pc:picChg chg="add mod">
          <ac:chgData name="Peter Klabe" userId="826fd09a-dc4d-4b28-bd3e-396f39c198c4" providerId="ADAL" clId="{2B369846-F0EA-45ED-A3F3-EBA90475162E}" dt="2021-04-12T00:22:49.199" v="433" actId="1076"/>
          <ac:picMkLst>
            <pc:docMk/>
            <pc:sldMk cId="1035726780" sldId="586"/>
            <ac:picMk id="7" creationId="{CF5623C0-67A1-4654-9B82-1F9BFEC12999}"/>
          </ac:picMkLst>
        </pc:picChg>
      </pc:sldChg>
      <pc:sldChg chg="del">
        <pc:chgData name="Peter Klabe" userId="826fd09a-dc4d-4b28-bd3e-396f39c198c4" providerId="ADAL" clId="{2B369846-F0EA-45ED-A3F3-EBA90475162E}" dt="2021-04-12T00:11:10.254" v="78" actId="47"/>
        <pc:sldMkLst>
          <pc:docMk/>
          <pc:sldMk cId="959167228" sldId="588"/>
        </pc:sldMkLst>
      </pc:sldChg>
      <pc:sldChg chg="del">
        <pc:chgData name="Peter Klabe" userId="826fd09a-dc4d-4b28-bd3e-396f39c198c4" providerId="ADAL" clId="{2B369846-F0EA-45ED-A3F3-EBA90475162E}" dt="2021-04-12T00:29:30.166" v="463" actId="47"/>
        <pc:sldMkLst>
          <pc:docMk/>
          <pc:sldMk cId="2941958657" sldId="601"/>
        </pc:sldMkLst>
      </pc:sldChg>
      <pc:sldChg chg="del">
        <pc:chgData name="Peter Klabe" userId="826fd09a-dc4d-4b28-bd3e-396f39c198c4" providerId="ADAL" clId="{2B369846-F0EA-45ED-A3F3-EBA90475162E}" dt="2021-04-12T00:29:30.166" v="463" actId="47"/>
        <pc:sldMkLst>
          <pc:docMk/>
          <pc:sldMk cId="2639616619" sldId="602"/>
        </pc:sldMkLst>
      </pc:sldChg>
      <pc:sldChg chg="del">
        <pc:chgData name="Peter Klabe" userId="826fd09a-dc4d-4b28-bd3e-396f39c198c4" providerId="ADAL" clId="{2B369846-F0EA-45ED-A3F3-EBA90475162E}" dt="2021-04-12T00:29:30.166" v="463" actId="47"/>
        <pc:sldMkLst>
          <pc:docMk/>
          <pc:sldMk cId="794461234" sldId="603"/>
        </pc:sldMkLst>
      </pc:sldChg>
      <pc:sldChg chg="del">
        <pc:chgData name="Peter Klabe" userId="826fd09a-dc4d-4b28-bd3e-396f39c198c4" providerId="ADAL" clId="{2B369846-F0EA-45ED-A3F3-EBA90475162E}" dt="2021-04-12T00:29:30.166" v="463" actId="47"/>
        <pc:sldMkLst>
          <pc:docMk/>
          <pc:sldMk cId="2294175260" sldId="604"/>
        </pc:sldMkLst>
      </pc:sldChg>
      <pc:sldChg chg="modSp mod">
        <pc:chgData name="Peter Klabe" userId="826fd09a-dc4d-4b28-bd3e-396f39c198c4" providerId="ADAL" clId="{2B369846-F0EA-45ED-A3F3-EBA90475162E}" dt="2021-04-12T00:10:36.966" v="77" actId="20577"/>
        <pc:sldMkLst>
          <pc:docMk/>
          <pc:sldMk cId="1989008911" sldId="606"/>
        </pc:sldMkLst>
        <pc:spChg chg="mod">
          <ac:chgData name="Peter Klabe" userId="826fd09a-dc4d-4b28-bd3e-396f39c198c4" providerId="ADAL" clId="{2B369846-F0EA-45ED-A3F3-EBA90475162E}" dt="2021-04-12T00:10:36.966" v="77" actId="20577"/>
          <ac:spMkLst>
            <pc:docMk/>
            <pc:sldMk cId="1989008911" sldId="606"/>
            <ac:spMk id="3" creationId="{4E4FCA17-780B-4AB5-BC6C-956C772A0AB2}"/>
          </ac:spMkLst>
        </pc:spChg>
      </pc:sldChg>
      <pc:sldChg chg="addSp modSp new mod">
        <pc:chgData name="Peter Klabe" userId="826fd09a-dc4d-4b28-bd3e-396f39c198c4" providerId="ADAL" clId="{2B369846-F0EA-45ED-A3F3-EBA90475162E}" dt="2021-04-12T00:23:02.645" v="449" actId="20577"/>
        <pc:sldMkLst>
          <pc:docMk/>
          <pc:sldMk cId="3667435789" sldId="607"/>
        </pc:sldMkLst>
        <pc:spChg chg="mod">
          <ac:chgData name="Peter Klabe" userId="826fd09a-dc4d-4b28-bd3e-396f39c198c4" providerId="ADAL" clId="{2B369846-F0EA-45ED-A3F3-EBA90475162E}" dt="2021-04-12T00:15:46.062" v="168" actId="20577"/>
          <ac:spMkLst>
            <pc:docMk/>
            <pc:sldMk cId="3667435789" sldId="607"/>
            <ac:spMk id="2" creationId="{33E224D6-CD7D-4CBC-B9EB-982BA4FE5269}"/>
          </ac:spMkLst>
        </pc:spChg>
        <pc:spChg chg="mod">
          <ac:chgData name="Peter Klabe" userId="826fd09a-dc4d-4b28-bd3e-396f39c198c4" providerId="ADAL" clId="{2B369846-F0EA-45ED-A3F3-EBA90475162E}" dt="2021-04-12T00:23:02.645" v="449" actId="20577"/>
          <ac:spMkLst>
            <pc:docMk/>
            <pc:sldMk cId="3667435789" sldId="607"/>
            <ac:spMk id="3" creationId="{17CA8BC9-D0FB-428F-A8A4-B1FCE6BFC83D}"/>
          </ac:spMkLst>
        </pc:spChg>
        <pc:picChg chg="add mod">
          <ac:chgData name="Peter Klabe" userId="826fd09a-dc4d-4b28-bd3e-396f39c198c4" providerId="ADAL" clId="{2B369846-F0EA-45ED-A3F3-EBA90475162E}" dt="2021-04-12T00:17:17.699" v="301" actId="1076"/>
          <ac:picMkLst>
            <pc:docMk/>
            <pc:sldMk cId="3667435789" sldId="607"/>
            <ac:picMk id="5" creationId="{1985C148-3971-42BF-B86E-BE552A5BBF9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29CED4BC-E14F-4E76-84D2-36F8E4044F81}" type="datetimeFigureOut">
              <a:rPr lang="en-US" altLang="en-US"/>
              <a:pPr>
                <a:defRPr/>
              </a:pPr>
              <a:t>4/22/2021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3C938DA-85C2-4C89-A7BC-698C09AFC1B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E7328F3B-557D-4969-84A3-94972E2DF744}" type="datetimeFigureOut">
              <a:rPr lang="en-US" altLang="en-US"/>
              <a:pPr>
                <a:defRPr/>
              </a:pPr>
              <a:t>4/22/2021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2C1CBC5-806E-4CCD-AAD1-C019813B1B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72556D9-106B-4E50-A855-3039C0883827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959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ＭＳ Ｐゴシック"/>
                <a:cs typeface="Calibri"/>
              </a:rPr>
              <a:t>Need to be checked again</a:t>
            </a:r>
            <a:endParaRPr lang="ja-JP" alt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C1CBC5-806E-4CCD-AAD1-C019813B1B7D}" type="slidenum">
              <a:rPr lang="en-US" altLang="en-US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8542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72556D9-106B-4E50-A855-3039C0883827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23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805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72556D9-106B-4E50-A855-3039C0883827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31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400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588"/>
            <a:ext cx="9163050" cy="515778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6"/>
          <p:cNvSpPr/>
          <p:nvPr/>
        </p:nvSpPr>
        <p:spPr>
          <a:xfrm>
            <a:off x="-12700" y="1041400"/>
            <a:ext cx="4205288" cy="3200400"/>
          </a:xfrm>
          <a:prstGeom prst="rect">
            <a:avLst/>
          </a:prstGeom>
          <a:solidFill>
            <a:srgbClr val="57068C"/>
          </a:solidFill>
          <a:ln>
            <a:noFill/>
          </a:ln>
          <a:effectLst>
            <a:outerShdw blurRad="40000" dist="23000" dir="5400000" rotWithShape="0">
              <a:srgbClr val="80808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6"/>
          <p:cNvSpPr txBox="1">
            <a:spLocks noGrp="1"/>
          </p:cNvSpPr>
          <p:nvPr>
            <p:ph type="body" idx="1"/>
          </p:nvPr>
        </p:nvSpPr>
        <p:spPr>
          <a:xfrm>
            <a:off x="227752" y="1532443"/>
            <a:ext cx="3637261" cy="1811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231775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⮚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Google Shape;18;p26"/>
          <p:cNvSpPr txBox="1">
            <a:spLocks noGrp="1"/>
          </p:cNvSpPr>
          <p:nvPr>
            <p:ph type="body" idx="2"/>
          </p:nvPr>
        </p:nvSpPr>
        <p:spPr>
          <a:xfrm>
            <a:off x="227012" y="3919554"/>
            <a:ext cx="2496453" cy="182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Google Shape;1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7175" y="1338263"/>
            <a:ext cx="1465263" cy="228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782754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390053" y="75674"/>
            <a:ext cx="6527400" cy="586477"/>
          </a:xfrm>
          <a:prstGeom prst="rect">
            <a:avLst/>
          </a:prstGeom>
        </p:spPr>
        <p:txBody>
          <a:bodyPr vert="horz" lIns="0" tIns="0" rIns="0" bIns="0"/>
          <a:lstStyle>
            <a:lvl1pPr marL="0" algn="r">
              <a:spcBef>
                <a:spcPts val="0"/>
              </a:spcBef>
              <a:defRPr sz="2000" b="1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031ECE0-A6F8-46C7-8A4A-67CD6EF829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81" y="921704"/>
            <a:ext cx="8572840" cy="3955095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457200" indent="-45720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457200" algn="l"/>
              </a:tabLst>
              <a:defRPr sz="2000" b="1"/>
            </a:lvl1pPr>
            <a:lvl2pPr marL="688975" indent="-231775">
              <a:spcBef>
                <a:spcPts val="0"/>
              </a:spcBef>
              <a:buFont typeface="Arial" panose="020B0604020202020204" pitchFamily="34" charset="0"/>
              <a:buChar char="•"/>
              <a:defRPr sz="1800"/>
            </a:lvl2pPr>
            <a:lvl3pPr marL="1030288" indent="-225425">
              <a:spcBef>
                <a:spcPts val="0"/>
              </a:spcBef>
              <a:buFont typeface="Wingdings" panose="05000000000000000000" pitchFamily="2" charset="2"/>
              <a:buChar char="§"/>
              <a:defRPr sz="1600"/>
            </a:lvl3pPr>
            <a:lvl4pPr marL="1371600" indent="-225425">
              <a:spcBef>
                <a:spcPts val="0"/>
              </a:spcBef>
              <a:buFont typeface="Courier New" panose="02070309020205020404" pitchFamily="49" charset="0"/>
              <a:buChar char="o"/>
              <a:defRPr/>
            </a:lvl4pPr>
            <a:lvl5pPr marL="914400" indent="-225425" defTabSz="457200">
              <a:spcBef>
                <a:spcPts val="0"/>
              </a:spcBef>
              <a:buFont typeface="Wingdings" panose="05000000000000000000" pitchFamily="2" charset="2"/>
              <a:buChar char="Ø"/>
              <a:tabLst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520757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Content">
  <p:cSld name="Section Title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8"/>
          <p:cNvSpPr/>
          <p:nvPr/>
        </p:nvSpPr>
        <p:spPr>
          <a:xfrm>
            <a:off x="0" y="0"/>
            <a:ext cx="9153525" cy="5157788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8"/>
          <p:cNvSpPr txBox="1"/>
          <p:nvPr/>
        </p:nvSpPr>
        <p:spPr>
          <a:xfrm>
            <a:off x="8315325" y="292100"/>
            <a:ext cx="18415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Google Shape;26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59325" y="238125"/>
            <a:ext cx="1463675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8"/>
          <p:cNvSpPr txBox="1">
            <a:spLocks noGrp="1"/>
          </p:cNvSpPr>
          <p:nvPr>
            <p:ph type="body" idx="1"/>
          </p:nvPr>
        </p:nvSpPr>
        <p:spPr>
          <a:xfrm>
            <a:off x="4997268" y="1583857"/>
            <a:ext cx="3737844" cy="3131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31775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oto Sans Symbols"/>
              <a:buChar char="⮚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Google Shape;28;p28"/>
          <p:cNvSpPr txBox="1"/>
          <p:nvPr/>
        </p:nvSpPr>
        <p:spPr>
          <a:xfrm>
            <a:off x="5516189" y="4905375"/>
            <a:ext cx="2601707" cy="267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©202</a:t>
            </a:r>
            <a:r>
              <a:rPr lang="en-US" altLang="zh-CN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NYU Tandon School of Engineering</a:t>
            </a:r>
            <a:endParaRPr/>
          </a:p>
        </p:txBody>
      </p:sp>
      <p:sp>
        <p:nvSpPr>
          <p:cNvPr id="29" name="Google Shape;29;p28"/>
          <p:cNvSpPr txBox="1"/>
          <p:nvPr/>
        </p:nvSpPr>
        <p:spPr>
          <a:xfrm>
            <a:off x="8315325" y="292100"/>
            <a:ext cx="18415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59325" y="238125"/>
            <a:ext cx="1463675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8"/>
          <p:cNvSpPr txBox="1"/>
          <p:nvPr/>
        </p:nvSpPr>
        <p:spPr>
          <a:xfrm>
            <a:off x="8315325" y="292100"/>
            <a:ext cx="18415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32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59325" y="238125"/>
            <a:ext cx="146367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28"/>
          <p:cNvPicPr preferRelativeResize="0"/>
          <p:nvPr/>
        </p:nvPicPr>
        <p:blipFill rotWithShape="1">
          <a:blip r:embed="rId3">
            <a:alphaModFix/>
          </a:blip>
          <a:srcRect r="51067"/>
          <a:stretch/>
        </p:blipFill>
        <p:spPr>
          <a:xfrm>
            <a:off x="-3175" y="-1588"/>
            <a:ext cx="4483100" cy="51577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838919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5" descr="nyu_whit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0188" y="234950"/>
            <a:ext cx="6731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5"/>
          <p:cNvSpPr/>
          <p:nvPr/>
        </p:nvSpPr>
        <p:spPr>
          <a:xfrm>
            <a:off x="0" y="0"/>
            <a:ext cx="9153525" cy="712788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12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3050" y="238125"/>
            <a:ext cx="1463675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5"/>
          <p:cNvSpPr txBox="1"/>
          <p:nvPr/>
        </p:nvSpPr>
        <p:spPr>
          <a:xfrm>
            <a:off x="3271146" y="4908239"/>
            <a:ext cx="2601707" cy="267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©202</a:t>
            </a:r>
            <a:r>
              <a:rPr lang="en-US" altLang="zh-C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NYU Tandon School of Engineering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3220408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efproject/beef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10.10.0.20/dvwa/index.php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0" y="1666105"/>
            <a:ext cx="3637261" cy="1811289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rmAutofit fontScale="77500" lnSpcReduction="20000"/>
          </a:bodyPr>
          <a:lstStyle/>
          <a:p>
            <a:pPr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en-US" altLang="en-US" sz="2200" dirty="0">
                <a:latin typeface="Arial" charset="0"/>
                <a:ea typeface="ＭＳ Ｐゴシック" pitchFamily="34" charset="-128"/>
              </a:rPr>
              <a:t>NYU Cyber Fellows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en-US" altLang="en-US" sz="2200" dirty="0">
                <a:latin typeface="Arial" charset="0"/>
                <a:ea typeface="ＭＳ Ｐゴシック" pitchFamily="34" charset="-128"/>
              </a:rPr>
              <a:t>CS GY 6573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en-US" sz="1900" dirty="0"/>
              <a:t>Penetration Testing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  <a:defRPr/>
            </a:pPr>
            <a:endParaRPr lang="en-US" altLang="en-US" dirty="0">
              <a:latin typeface="Arial" charset="0"/>
              <a:ea typeface="ＭＳ Ｐゴシック" pitchFamily="34" charset="-128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en-US" altLang="en-US" dirty="0">
                <a:latin typeface="Arial" charset="0"/>
                <a:ea typeface="ＭＳ Ｐゴシック" pitchFamily="34" charset="-128"/>
              </a:rPr>
              <a:t>Web Application Testing and Attacks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en-US" altLang="en-US" dirty="0">
                <a:latin typeface="Arial" charset="0"/>
                <a:ea typeface="ＭＳ Ｐゴシック" pitchFamily="34" charset="-128"/>
              </a:rPr>
              <a:t>Part 2</a:t>
            </a:r>
          </a:p>
        </p:txBody>
      </p:sp>
      <p:sp>
        <p:nvSpPr>
          <p:cNvPr id="5125" name="Text Placeholder 3"/>
          <p:cNvSpPr>
            <a:spLocks noGrp="1"/>
          </p:cNvSpPr>
          <p:nvPr>
            <p:ph type="body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spcBef>
                <a:spcPct val="0"/>
              </a:spcBef>
            </a:pPr>
            <a:r>
              <a:rPr lang="en-US" altLang="en-US">
                <a:ea typeface="ＭＳ Ｐゴシック" pitchFamily="34" charset="-128"/>
              </a:rPr>
              <a:t>©202</a:t>
            </a:r>
            <a:r>
              <a:rPr lang="en-US" altLang="zh-CN">
                <a:ea typeface="ＭＳ Ｐゴシック" pitchFamily="34" charset="-128"/>
              </a:rPr>
              <a:t>1</a:t>
            </a:r>
            <a:r>
              <a:rPr lang="en-US" altLang="en-US">
                <a:ea typeface="ＭＳ Ｐゴシック" pitchFamily="34" charset="-128"/>
              </a:rPr>
              <a:t> NYU Tandon School of Engineering</a:t>
            </a:r>
          </a:p>
        </p:txBody>
      </p:sp>
      <p:pic>
        <p:nvPicPr>
          <p:cNvPr id="512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338263"/>
            <a:ext cx="146526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15CEC-EAAA-46AB-B857-ADEBBE9CA3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ZAP - Spider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31D9FD-41C0-432D-9990-95FF1C5FCC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4488" y="921704"/>
            <a:ext cx="8572840" cy="3955095"/>
          </a:xfrm>
        </p:spPr>
        <p:txBody>
          <a:bodyPr/>
          <a:lstStyle/>
          <a:p>
            <a:r>
              <a:rPr lang="en-US"/>
              <a:t>With ZAP as a proxy, you should start to see your web browsing show up</a:t>
            </a:r>
          </a:p>
          <a:p>
            <a:pPr lvl="1"/>
            <a:r>
              <a:rPr lang="en-US"/>
              <a:t>Just like in Burp</a:t>
            </a:r>
          </a:p>
          <a:p>
            <a:r>
              <a:rPr lang="en-US"/>
              <a:t>Spider and Active Scan DVWA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936EBAB-0C76-244F-917A-3CB4BC984D17}"/>
              </a:ext>
            </a:extLst>
          </p:cNvPr>
          <p:cNvGrpSpPr/>
          <p:nvPr/>
        </p:nvGrpSpPr>
        <p:grpSpPr>
          <a:xfrm>
            <a:off x="214488" y="2271486"/>
            <a:ext cx="4792941" cy="2503836"/>
            <a:chOff x="214488" y="2220686"/>
            <a:chExt cx="4792941" cy="2503836"/>
          </a:xfrm>
        </p:grpSpPr>
        <p:pic>
          <p:nvPicPr>
            <p:cNvPr id="6" name="Picture 5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0860B7AF-3518-2149-9521-553556356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488" y="2220686"/>
              <a:ext cx="4792941" cy="2503836"/>
            </a:xfrm>
            <a:prstGeom prst="rect">
              <a:avLst/>
            </a:prstGeom>
            <a:ln w="19050">
              <a:solidFill>
                <a:srgbClr val="000000"/>
              </a:solidFill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74A55B6-AD62-D74D-909C-DE8A65DFEE25}"/>
                </a:ext>
              </a:extLst>
            </p:cNvPr>
            <p:cNvSpPr/>
            <p:nvPr/>
          </p:nvSpPr>
          <p:spPr>
            <a:xfrm>
              <a:off x="2414154" y="2896288"/>
              <a:ext cx="593495" cy="154395"/>
            </a:xfrm>
            <a:prstGeom prst="rect">
              <a:avLst/>
            </a:prstGeom>
            <a:solidFill>
              <a:srgbClr val="F3FF05">
                <a:alpha val="37000"/>
              </a:srgbClr>
            </a:solidFill>
            <a:ln w="1905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94C5729-9C40-9A43-9660-5CB15A0E5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971" y="1431981"/>
            <a:ext cx="3792344" cy="2821068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638029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7D7AD-0543-4561-9D08-B0D1A39FC9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ZAP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38D6CF-B63C-4553-8D03-C59EE4C348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/>
              <a:t>After it finishes, look at the response tab</a:t>
            </a:r>
          </a:p>
          <a:p>
            <a:pPr lvl="1"/>
            <a:r>
              <a:rPr lang="en-US"/>
              <a:t>ZAP was redirected to </a:t>
            </a:r>
            <a:r>
              <a:rPr lang="en-US" err="1"/>
              <a:t>login.php</a:t>
            </a:r>
            <a:r>
              <a:rPr lang="en-US"/>
              <a:t> and probably failed to find any severe vulns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marL="457200" lvl="1" indent="0">
              <a:buNone/>
            </a:pPr>
            <a:endParaRPr lang="en-US"/>
          </a:p>
          <a:p>
            <a:pPr lvl="1"/>
            <a:r>
              <a:rPr lang="en-US"/>
              <a:t>Automated tools are great but we need to understand what they're doing and how they work against a target</a:t>
            </a:r>
          </a:p>
          <a:p>
            <a:pPr lvl="1"/>
            <a:r>
              <a:rPr lang="en-US"/>
              <a:t>Only then will we be able to debug issues like this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868A7FD-6F37-0246-8F0B-441E23EE2A9E}"/>
              </a:ext>
            </a:extLst>
          </p:cNvPr>
          <p:cNvGrpSpPr/>
          <p:nvPr/>
        </p:nvGrpSpPr>
        <p:grpSpPr>
          <a:xfrm>
            <a:off x="2046513" y="1589314"/>
            <a:ext cx="4680858" cy="2247978"/>
            <a:chOff x="2024742" y="1621994"/>
            <a:chExt cx="4463144" cy="2120955"/>
          </a:xfrm>
        </p:grpSpPr>
        <p:pic>
          <p:nvPicPr>
            <p:cNvPr id="5" name="Picture 4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F594499A-BB1B-4E4F-B457-03DCEC925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4742" y="1621994"/>
              <a:ext cx="4463144" cy="2120955"/>
            </a:xfrm>
            <a:prstGeom prst="rect">
              <a:avLst/>
            </a:prstGeom>
            <a:ln w="19050">
              <a:solidFill>
                <a:srgbClr val="000000"/>
              </a:solidFill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5F699EA-1869-D347-B24C-C19EBBB7FD3A}"/>
                </a:ext>
              </a:extLst>
            </p:cNvPr>
            <p:cNvSpPr/>
            <p:nvPr/>
          </p:nvSpPr>
          <p:spPr>
            <a:xfrm>
              <a:off x="4750924" y="1981200"/>
              <a:ext cx="583076" cy="140970"/>
            </a:xfrm>
            <a:prstGeom prst="rect">
              <a:avLst/>
            </a:prstGeom>
            <a:solidFill>
              <a:srgbClr val="F3FF05">
                <a:alpha val="37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BF411D0-4FAD-E643-B197-A77E20668BE4}"/>
                </a:ext>
              </a:extLst>
            </p:cNvPr>
            <p:cNvSpPr/>
            <p:nvPr/>
          </p:nvSpPr>
          <p:spPr>
            <a:xfrm>
              <a:off x="5740400" y="3526971"/>
              <a:ext cx="431115" cy="152400"/>
            </a:xfrm>
            <a:prstGeom prst="rect">
              <a:avLst/>
            </a:prstGeom>
            <a:solidFill>
              <a:srgbClr val="F3FF05">
                <a:alpha val="37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5793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7D7AD-0543-4561-9D08-B0D1A39FC9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Finding and setting cookies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38D6CF-B63C-4553-8D03-C59EE4C348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Take a moment to explore ZAP, look at some of the options, functions</a:t>
            </a:r>
          </a:p>
          <a:p>
            <a:endParaRPr lang="en-US"/>
          </a:p>
          <a:p>
            <a:r>
              <a:rPr lang="en-US"/>
              <a:t>View the help and read the getting started guide</a:t>
            </a:r>
          </a:p>
          <a:p>
            <a:endParaRPr lang="en-US"/>
          </a:p>
          <a:p>
            <a:r>
              <a:rPr lang="en-US"/>
              <a:t>When ready, start a new session</a:t>
            </a:r>
          </a:p>
          <a:p>
            <a:pPr lvl="1"/>
            <a:r>
              <a:rPr lang="en-US"/>
              <a:t>File-&gt;New session</a:t>
            </a:r>
          </a:p>
          <a:p>
            <a:pPr lvl="1"/>
            <a:r>
              <a:rPr lang="en-US"/>
              <a:t>No persistence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endParaRPr lang="en-US"/>
          </a:p>
          <a:p>
            <a:pPr lvl="1"/>
            <a:endParaRPr lang="en-US"/>
          </a:p>
          <a:p>
            <a:pPr indent="0">
              <a:buNone/>
            </a:pPr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B276B48-784F-2141-A1CC-A1ECAC75D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160" y="2178202"/>
            <a:ext cx="4195293" cy="2626026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948873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7D7AD-0543-4561-9D08-B0D1A39FC9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Grab session cookies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38D6CF-B63C-4553-8D03-C59EE4C348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381" y="843883"/>
            <a:ext cx="8572840" cy="3955095"/>
          </a:xfrm>
        </p:spPr>
        <p:txBody>
          <a:bodyPr/>
          <a:lstStyle/>
          <a:p>
            <a:r>
              <a:rPr lang="en-US"/>
              <a:t>Using </a:t>
            </a:r>
            <a:r>
              <a:rPr lang="en-US" err="1"/>
              <a:t>firefox</a:t>
            </a:r>
            <a:r>
              <a:rPr lang="en-US"/>
              <a:t>, log back into DVWA and look at ZAP</a:t>
            </a:r>
          </a:p>
          <a:p>
            <a:pPr lvl="1"/>
            <a:r>
              <a:rPr lang="en-US"/>
              <a:t>We can see our requests and responses, and also see our cookie!</a:t>
            </a:r>
          </a:p>
          <a:p>
            <a:r>
              <a:rPr lang="en-US"/>
              <a:t>Also note how ZAP organized sites into IP/Domain Names</a:t>
            </a:r>
          </a:p>
          <a:p>
            <a:pPr lvl="1"/>
            <a:r>
              <a:rPr lang="en-US"/>
              <a:t>URLs are grouped together into </a:t>
            </a:r>
            <a:r>
              <a:rPr lang="en-US" b="1"/>
              <a:t>Contexts</a:t>
            </a:r>
          </a:p>
          <a:p>
            <a:pPr lvl="2"/>
            <a:r>
              <a:rPr lang="en-US"/>
              <a:t>DVWA has its own context, then subcategorized by URL folders</a:t>
            </a:r>
          </a:p>
          <a:p>
            <a:pPr lvl="1"/>
            <a:r>
              <a:rPr lang="en-US"/>
              <a:t>This can be used to do recon on a web app, manual + automated spider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378882A-0345-EF4B-87C5-1B6C29764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573" y="2571750"/>
            <a:ext cx="4918830" cy="2302883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171413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306337-92A0-4B23-8F7F-8CBBB6AA2A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Cookies in Firefox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2D9A75-4B19-4E9C-9895-552C34EB62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Although ZAP would be the way to grab someone else's session cookies, if we only want to see our own, we can see them directly in </a:t>
            </a:r>
            <a:r>
              <a:rPr lang="en-US" err="1"/>
              <a:t>firefox</a:t>
            </a:r>
            <a:endParaRPr lang="en-US"/>
          </a:p>
          <a:p>
            <a:endParaRPr lang="en-US"/>
          </a:p>
          <a:p>
            <a:r>
              <a:rPr lang="en-US"/>
              <a:t>Developer options -&gt; Network Tab -&gt; Cookies subtab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7026F39-B1AC-D64E-8E1E-297FAE889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11" y="2902858"/>
            <a:ext cx="7689578" cy="1157294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955387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7D7AD-0543-4561-9D08-B0D1A39FC9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Add a new tab - HTTP Sessions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38D6CF-B63C-4553-8D03-C59EE4C348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1800"/>
              <a:t>On the bottom set of tabs, click the green "+" and add the HTTP Session Tab</a:t>
            </a:r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pPr marL="0" indent="0">
              <a:buNone/>
            </a:pPr>
            <a:endParaRPr lang="en-US" sz="1800"/>
          </a:p>
          <a:p>
            <a:r>
              <a:rPr lang="en-US" sz="1800"/>
              <a:t>Try scanning or spidering the DVWA context again</a:t>
            </a:r>
          </a:p>
          <a:p>
            <a:r>
              <a:rPr lang="en-US" sz="1800"/>
              <a:t>Finally, expand the pages on the left and try performing an active scan of the /exec page</a:t>
            </a:r>
          </a:p>
          <a:p>
            <a:pPr lvl="1"/>
            <a:r>
              <a:rPr lang="en-US" sz="1600"/>
              <a:t>Not the GET, the POST since only the POST will attack the form inputs</a:t>
            </a:r>
          </a:p>
          <a:p>
            <a:endParaRPr lang="en-US" sz="1800"/>
          </a:p>
        </p:txBody>
      </p:sp>
      <p:pic>
        <p:nvPicPr>
          <p:cNvPr id="5" name="Picture 4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AB6AC365-93E5-CF42-B5D4-D3A663D6A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1" y="1340628"/>
            <a:ext cx="6481185" cy="944738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58B4EDD-9764-AA42-82C6-FB51B841C1B5}"/>
              </a:ext>
            </a:extLst>
          </p:cNvPr>
          <p:cNvGrpSpPr/>
          <p:nvPr/>
        </p:nvGrpSpPr>
        <p:grpSpPr>
          <a:xfrm>
            <a:off x="2051953" y="3690063"/>
            <a:ext cx="5040094" cy="1162677"/>
            <a:chOff x="2051953" y="3690063"/>
            <a:chExt cx="5040094" cy="1162677"/>
          </a:xfrm>
        </p:grpSpPr>
        <p:pic>
          <p:nvPicPr>
            <p:cNvPr id="9" name="Picture 8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E1D9DEB6-56A8-7B4C-9CD5-0866C7E97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1953" y="3690063"/>
              <a:ext cx="5040094" cy="1162677"/>
            </a:xfrm>
            <a:prstGeom prst="rect">
              <a:avLst/>
            </a:prstGeom>
            <a:ln w="19050">
              <a:solidFill>
                <a:srgbClr val="000000"/>
              </a:solidFill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A515357-DFED-1848-8049-6F2327D506A6}"/>
                </a:ext>
              </a:extLst>
            </p:cNvPr>
            <p:cNvSpPr/>
            <p:nvPr/>
          </p:nvSpPr>
          <p:spPr>
            <a:xfrm>
              <a:off x="5070268" y="3904343"/>
              <a:ext cx="699160" cy="169597"/>
            </a:xfrm>
            <a:prstGeom prst="rect">
              <a:avLst/>
            </a:prstGeom>
            <a:solidFill>
              <a:srgbClr val="F3FF05">
                <a:alpha val="37000"/>
              </a:srgbClr>
            </a:solidFill>
            <a:ln w="1905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4948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7D7AD-0543-4561-9D08-B0D1A39FC9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Scan results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38D6CF-B63C-4553-8D03-C59EE4C348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Unauthenticated automated attack vs user session automated attack</a:t>
            </a:r>
          </a:p>
          <a:p>
            <a:pPr lvl="1"/>
            <a:r>
              <a:rPr lang="en-US"/>
              <a:t>With a session, we get more, much better, and accurate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89DC30-E7BC-0242-9468-F0A43C8C7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414" y="1799771"/>
            <a:ext cx="3794144" cy="3130169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84AC5D-8A69-734A-A4F3-1C4695079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48" y="2227943"/>
            <a:ext cx="4533634" cy="2176852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998075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2086B-233D-4162-8640-05391C7DC0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Automated Tool Results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24D6CD-06A0-4B71-8BDD-BFF59EAA10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There are lots of findings here, but can you parse them all?</a:t>
            </a:r>
          </a:p>
          <a:p>
            <a:r>
              <a:rPr lang="en-US" dirty="0"/>
              <a:t>Need to research and comb through these results manually</a:t>
            </a:r>
          </a:p>
          <a:p>
            <a:pPr lvl="1"/>
            <a:r>
              <a:rPr lang="en-US" dirty="0"/>
              <a:t>Determine impact to the target (DVWA) for that specific finding</a:t>
            </a:r>
          </a:p>
          <a:p>
            <a:pPr lvl="1"/>
            <a:r>
              <a:rPr lang="en-US" dirty="0"/>
              <a:t>This part cannot be automated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There's an open directory and a php file that does not show up in the open directory</a:t>
            </a:r>
          </a:p>
          <a:p>
            <a:pPr lvl="1"/>
            <a:r>
              <a:rPr lang="en-US" dirty="0"/>
              <a:t>ZAP knows to check for common file names and backups</a:t>
            </a:r>
          </a:p>
          <a:p>
            <a:pPr lvl="2"/>
            <a:r>
              <a:rPr lang="en-US" dirty="0"/>
              <a:t>backup files may be automatically created by a text editor</a:t>
            </a:r>
          </a:p>
          <a:p>
            <a:pPr lvl="4"/>
            <a:r>
              <a:rPr lang="en-US" dirty="0"/>
              <a:t>file.txt</a:t>
            </a:r>
          </a:p>
          <a:p>
            <a:pPr lvl="4"/>
            <a:r>
              <a:rPr lang="en-US" dirty="0"/>
              <a:t>file.txt~</a:t>
            </a:r>
          </a:p>
          <a:p>
            <a:pPr lvl="1"/>
            <a:r>
              <a:rPr lang="en-US" dirty="0"/>
              <a:t>Can you find a php file with a tilde in the filename?</a:t>
            </a:r>
          </a:p>
        </p:txBody>
      </p:sp>
    </p:spTree>
    <p:extLst>
      <p:ext uri="{BB962C8B-B14F-4D97-AF65-F5344CB8AC3E}">
        <p14:creationId xmlns:p14="http://schemas.microsoft.com/office/powerpoint/2010/main" val="1409717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1BD5EA-A633-2C48-8201-087ED7DB3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78" y="1117600"/>
            <a:ext cx="5118608" cy="2908300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D1AB21-3DBB-4E97-957B-5E5B33385E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Automated Tool Results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84B46B-5B8E-AC41-8774-29DA80A4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033" y="1778764"/>
            <a:ext cx="5288799" cy="3018736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92312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7B0D01-5ED2-4DFA-AE4F-80487236D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058" y="1806103"/>
            <a:ext cx="5272479" cy="32617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6824A-A866-4CBF-BBD6-248411E961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Scan Results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0AA672-802E-4E96-A072-3018C853755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5579" y="779033"/>
            <a:ext cx="8572840" cy="1792718"/>
          </a:xfrm>
        </p:spPr>
        <p:txBody>
          <a:bodyPr/>
          <a:lstStyle/>
          <a:p>
            <a:r>
              <a:rPr lang="en-US" dirty="0"/>
              <a:t>Initial Scan Results: SQLi</a:t>
            </a:r>
          </a:p>
          <a:p>
            <a:pPr lvl="1"/>
            <a:r>
              <a:rPr lang="en-US" dirty="0"/>
              <a:t>This would be a critical findings if it is valid</a:t>
            </a:r>
          </a:p>
          <a:p>
            <a:pPr lvl="1"/>
            <a:r>
              <a:rPr lang="en-US" dirty="0"/>
              <a:t>We will need to test and validate. Is this a real vulnerability or a false positive?</a:t>
            </a:r>
          </a:p>
        </p:txBody>
      </p:sp>
    </p:spTree>
    <p:extLst>
      <p:ext uri="{BB962C8B-B14F-4D97-AF65-F5344CB8AC3E}">
        <p14:creationId xmlns:p14="http://schemas.microsoft.com/office/powerpoint/2010/main" val="924631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Web App Testing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This lab will allow you to practice some of the tools and techniques used to test the security of websites</a:t>
            </a:r>
          </a:p>
          <a:p>
            <a:endParaRPr lang="en-US" dirty="0"/>
          </a:p>
          <a:p>
            <a:r>
              <a:rPr lang="en-US" dirty="0"/>
              <a:t>You will configure a proxy and use other techniques to do some tests against </a:t>
            </a:r>
            <a:r>
              <a:rPr lang="en-US" dirty="0" err="1"/>
              <a:t>Metasploitable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will try out different types of exploits and see how they apply to different vulnerabilities</a:t>
            </a:r>
          </a:p>
          <a:p>
            <a:endParaRPr lang="en-US" dirty="0"/>
          </a:p>
          <a:p>
            <a:r>
              <a:rPr lang="en-US" dirty="0"/>
              <a:t>You should already have configured Burp in the last lab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441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7D7AD-0543-4561-9D08-B0D1A39FC9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Scanning the SQLi page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38D6CF-B63C-4553-8D03-C59EE4C348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5580" y="832057"/>
            <a:ext cx="8572840" cy="3955095"/>
          </a:xfrm>
        </p:spPr>
        <p:txBody>
          <a:bodyPr>
            <a:normAutofit/>
          </a:bodyPr>
          <a:lstStyle/>
          <a:p>
            <a:r>
              <a:rPr lang="en-US" sz="1800" dirty="0"/>
              <a:t>Start a new session to clean up our UI</a:t>
            </a:r>
          </a:p>
          <a:p>
            <a:r>
              <a:rPr lang="en-US" sz="1800" dirty="0"/>
              <a:t>Log back in using Firefox, navigate to SQLi page, and submit a test query</a:t>
            </a:r>
          </a:p>
          <a:p>
            <a:r>
              <a:rPr lang="en-US" sz="1800" dirty="0"/>
              <a:t>On ZAP, we should now see </a:t>
            </a:r>
            <a:r>
              <a:rPr lang="en-US" sz="1800" dirty="0" err="1"/>
              <a:t>GET:sqli</a:t>
            </a:r>
            <a:r>
              <a:rPr lang="en-US" sz="1800" dirty="0"/>
              <a:t>(</a:t>
            </a:r>
            <a:r>
              <a:rPr lang="en-US" sz="1800" dirty="0" err="1"/>
              <a:t>Submit,id</a:t>
            </a:r>
            <a:r>
              <a:rPr lang="en-US" sz="1800" dirty="0"/>
              <a:t>) as one our options</a:t>
            </a:r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9F4818-5AEB-6242-ACE0-322AE631D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690" y="1741713"/>
            <a:ext cx="4321714" cy="3205843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444671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D85438-AA91-AE47-B517-91183453F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302" y="1771540"/>
            <a:ext cx="5974901" cy="1327755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DD5D99-698A-4110-8FD6-AF6A63B868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Automatically finding SQLi and XSS Vulns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95D17A-AC8F-4DCE-8184-E3F3FAA80F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Not only did ZAP find the SQLi vulnerability, but it also found a reflective XSS vulnerability</a:t>
            </a:r>
          </a:p>
          <a:p>
            <a:endParaRPr lang="en-US" dirty="0"/>
          </a:p>
          <a:p>
            <a:r>
              <a:rPr lang="en-US" dirty="0"/>
              <a:t>Nice job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8F5983-33BE-724D-BC8A-601D130FC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79" y="2680456"/>
            <a:ext cx="4318000" cy="1848033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673166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7D7AD-0543-4561-9D08-B0D1A39FC9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ZAP Proxy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38D6CF-B63C-4553-8D03-C59EE4C348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As we can see, ZAP is great for understanding data flows between a browser and a target site</a:t>
            </a:r>
          </a:p>
          <a:p>
            <a:endParaRPr lang="en-US"/>
          </a:p>
          <a:p>
            <a:r>
              <a:rPr lang="en-US"/>
              <a:t>ZAP can also be used to debug applications by pausing, intercepting, and modifying traffic between hosts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We can use ZAP to interact with things such as mobile apps too, which do not use a browser</a:t>
            </a:r>
          </a:p>
          <a:p>
            <a:endParaRPr lang="en-US"/>
          </a:p>
          <a:p>
            <a:r>
              <a:rPr lang="en-US"/>
              <a:t>ZAP can be </a:t>
            </a:r>
            <a:r>
              <a:rPr lang="en-US" err="1"/>
              <a:t>indeedectively</a:t>
            </a:r>
            <a:r>
              <a:rPr lang="en-US"/>
              <a:t> used to identify vulnerabilities automatically once it is properly configured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E1BA02-A933-43F2-A5EC-CBACDF7DB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547" y="2424674"/>
            <a:ext cx="2886905" cy="5773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7136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Placeholder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67"/>
          <a:stretch>
            <a:fillRect/>
          </a:stretch>
        </p:blipFill>
        <p:spPr bwMode="auto">
          <a:xfrm>
            <a:off x="-3175" y="-1588"/>
            <a:ext cx="4483100" cy="515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Nikto</a:t>
            </a:r>
          </a:p>
        </p:txBody>
      </p:sp>
    </p:spTree>
    <p:extLst>
      <p:ext uri="{BB962C8B-B14F-4D97-AF65-F5344CB8AC3E}">
        <p14:creationId xmlns:p14="http://schemas.microsoft.com/office/powerpoint/2010/main" val="3879824804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7D7AD-0543-4561-9D08-B0D1A39FC9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Nikto Config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38D6CF-B63C-4553-8D03-C59EE4C348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Before we can try using Nikto against DVWA, we need to first configure it</a:t>
            </a:r>
          </a:p>
          <a:p>
            <a:r>
              <a:rPr lang="en-US"/>
              <a:t>As we saw when we first tried ZAP, without a session cookie, HTTP requests are redirected to </a:t>
            </a:r>
            <a:r>
              <a:rPr lang="en-US" err="1"/>
              <a:t>login.php</a:t>
            </a:r>
            <a:endParaRPr lang="en-US"/>
          </a:p>
          <a:p>
            <a:r>
              <a:rPr lang="en-US"/>
              <a:t>set STATIC-COOKIE value in /etc/</a:t>
            </a:r>
            <a:r>
              <a:rPr lang="en-US" err="1"/>
              <a:t>nikto.conf</a:t>
            </a:r>
            <a:r>
              <a:rPr lang="en-US"/>
              <a:t> to your session and low security</a:t>
            </a:r>
          </a:p>
          <a:p>
            <a:pPr lvl="1"/>
            <a:r>
              <a:rPr lang="en-US"/>
              <a:t>Make sure your syntax is correct</a:t>
            </a:r>
          </a:p>
          <a:p>
            <a:pPr lvl="1"/>
            <a:r>
              <a:rPr lang="en-US"/>
              <a:t>If syntax is wrong, </a:t>
            </a:r>
            <a:r>
              <a:rPr lang="en-US" err="1"/>
              <a:t>Nikto</a:t>
            </a:r>
            <a:r>
              <a:rPr lang="en-US"/>
              <a:t> will not send correct cookies and DVWA will only provide 302 redirects when we try to scan a page that requires authentication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904CD2-F243-AD4B-9B07-C12CCFCFA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757" y="3739196"/>
            <a:ext cx="76454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473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7D7AD-0543-4561-9D08-B0D1A39FC9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Nikto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38D6CF-B63C-4553-8D03-C59EE4C348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For nikto usage, also first review the full help file</a:t>
            </a:r>
          </a:p>
          <a:p>
            <a:pPr lvl="4"/>
            <a:r>
              <a:rPr lang="en-US"/>
              <a:t># </a:t>
            </a:r>
            <a:r>
              <a:rPr lang="en-US" b="1"/>
              <a:t>nikto -H</a:t>
            </a:r>
          </a:p>
          <a:p>
            <a:pPr lvl="4"/>
            <a:endParaRPr lang="en-US" b="1"/>
          </a:p>
          <a:p>
            <a:pPr lvl="4"/>
            <a:endParaRPr lang="en-US" b="1"/>
          </a:p>
          <a:p>
            <a:pPr lvl="4"/>
            <a:endParaRPr lang="en-US" b="1"/>
          </a:p>
          <a:p>
            <a:pPr lvl="1"/>
            <a:endParaRPr lang="en-US"/>
          </a:p>
          <a:p>
            <a:pPr lvl="1"/>
            <a:r>
              <a:rPr lang="en-US"/>
              <a:t>Especially useful are the Tuning options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F93058-5044-5B43-8644-36671D28E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743" y="1282249"/>
            <a:ext cx="3280228" cy="1042356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2244AE-0452-044C-86B4-C7219F898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285" y="2709698"/>
            <a:ext cx="5425278" cy="2167101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806164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7D7AD-0543-4561-9D08-B0D1A39FC9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Nikto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38D6CF-B63C-4553-8D03-C59EE4C348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Before running </a:t>
            </a:r>
            <a:r>
              <a:rPr lang="en-US" err="1"/>
              <a:t>Nikto</a:t>
            </a:r>
            <a:r>
              <a:rPr lang="en-US"/>
              <a:t>, open up Wireshark so we can watch that </a:t>
            </a:r>
            <a:r>
              <a:rPr lang="en-US" err="1"/>
              <a:t>Nikto</a:t>
            </a:r>
            <a:r>
              <a:rPr lang="en-US"/>
              <a:t> is doing</a:t>
            </a:r>
          </a:p>
          <a:p>
            <a:endParaRPr lang="en-US"/>
          </a:p>
          <a:p>
            <a:r>
              <a:rPr lang="en-US"/>
              <a:t>Run Nikto against the Command Injection page to identify the vulnerabilities</a:t>
            </a:r>
          </a:p>
          <a:p>
            <a:endParaRPr lang="en-US"/>
          </a:p>
          <a:p>
            <a:r>
              <a:rPr lang="en-US"/>
              <a:t>Use "-D v" for verbose so you can see the requests Nikto is making</a:t>
            </a:r>
          </a:p>
          <a:p>
            <a:endParaRPr lang="en-US"/>
          </a:p>
          <a:p>
            <a:r>
              <a:rPr lang="en-US"/>
              <a:t>Use "-o &lt;filename&gt;" to specify an output</a:t>
            </a:r>
          </a:p>
          <a:p>
            <a:endParaRPr lang="en-US"/>
          </a:p>
          <a:p>
            <a:r>
              <a:rPr lang="en-US"/>
              <a:t>Like nmap, we can press spacebar to get an update of the current scan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29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7D7AD-0543-4561-9D08-B0D1A39FC9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err="1"/>
              <a:t>Nikto</a:t>
            </a:r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38D6CF-B63C-4553-8D03-C59EE4C348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anchor="t">
            <a:normAutofit/>
          </a:bodyPr>
          <a:lstStyle/>
          <a:p>
            <a:pPr lvl="4"/>
            <a:r>
              <a:rPr lang="en-US" sz="1100">
                <a:ea typeface="ＭＳ Ｐゴシック"/>
              </a:rPr>
              <a:t>$ </a:t>
            </a:r>
            <a:r>
              <a:rPr lang="en-US" sz="1100" b="1" err="1">
                <a:ea typeface="ＭＳ Ｐゴシック"/>
              </a:rPr>
              <a:t>nikto</a:t>
            </a:r>
            <a:r>
              <a:rPr lang="en-US" sz="1100" b="1">
                <a:ea typeface="ＭＳ Ｐゴシック"/>
              </a:rPr>
              <a:t> -h "http://10.10.0.20/</a:t>
            </a:r>
            <a:r>
              <a:rPr lang="en-US" sz="1100" b="1" err="1">
                <a:ea typeface="ＭＳ Ｐゴシック"/>
              </a:rPr>
              <a:t>dvwa</a:t>
            </a:r>
            <a:r>
              <a:rPr lang="en-US" sz="1100" b="1">
                <a:ea typeface="ＭＳ Ｐゴシック"/>
              </a:rPr>
              <a:t>/vulnerabilities/exec/" -T 8 -o scan_results.html </a:t>
            </a:r>
            <a:endParaRPr lang="en-US" sz="1100" b="1"/>
          </a:p>
          <a:p>
            <a:endParaRPr lang="en-US" sz="1600"/>
          </a:p>
          <a:p>
            <a:endParaRPr lang="en-US" sz="1600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014425-B667-0F4C-92A6-7DE05E727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98" y="1532922"/>
            <a:ext cx="8338621" cy="27326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71539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C9F9E8-BE69-4696-97AD-46F6886B40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Wireshark 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AE9C62-528B-4733-80FF-EA07BF0AD0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In one of the first requests, you should see a 200 response when </a:t>
            </a:r>
            <a:r>
              <a:rPr lang="en-US" err="1"/>
              <a:t>Nikto</a:t>
            </a:r>
            <a:r>
              <a:rPr lang="en-US"/>
              <a:t> scans the /exec/ page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431ED8-A1E2-7E41-A8C8-C7F54E854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031" y="1656862"/>
            <a:ext cx="5935735" cy="3127253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359492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C9F9E8-BE69-4696-97AD-46F6886B40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Wireshark 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AE9C62-528B-4733-80FF-EA07BF0AD0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381" y="921704"/>
            <a:ext cx="3785266" cy="3955095"/>
          </a:xfrm>
        </p:spPr>
        <p:txBody>
          <a:bodyPr>
            <a:normAutofit/>
          </a:bodyPr>
          <a:lstStyle/>
          <a:p>
            <a:r>
              <a:rPr lang="en-US" sz="1600"/>
              <a:t>We can also see lots of errors (like 404) from </a:t>
            </a:r>
            <a:r>
              <a:rPr lang="en-US" sz="1600" err="1"/>
              <a:t>Nikto</a:t>
            </a:r>
            <a:r>
              <a:rPr lang="en-US" sz="1600"/>
              <a:t> searching for vulnerabilities</a:t>
            </a:r>
          </a:p>
          <a:p>
            <a:endParaRPr lang="en-US" sz="1600"/>
          </a:p>
          <a:p>
            <a:r>
              <a:rPr lang="en-US" sz="1600"/>
              <a:t>It’s scanning here for </a:t>
            </a:r>
            <a:r>
              <a:rPr lang="en-US" sz="1600" err="1"/>
              <a:t>cgi</a:t>
            </a:r>
            <a:r>
              <a:rPr lang="en-US" sz="1600"/>
              <a:t> even though that doesn’t exist on our target</a:t>
            </a:r>
          </a:p>
          <a:p>
            <a:endParaRPr lang="en-US" sz="1600"/>
          </a:p>
          <a:p>
            <a:r>
              <a:rPr lang="en-US" sz="1600"/>
              <a:t>This is a downside of automated tools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F40E6C-FFF6-1D4B-AA5E-D397E1976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289" y="992555"/>
            <a:ext cx="4136330" cy="3541346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864428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767E92-9D71-4AAA-A6D3-1CD3D02E2D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Web Application Testing Labs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FCA17-780B-4AB5-BC6C-956C772A0A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Web App Testing lab is broken up to match the modules</a:t>
            </a:r>
          </a:p>
          <a:p>
            <a:endParaRPr lang="en-US" dirty="0"/>
          </a:p>
          <a:p>
            <a:r>
              <a:rPr lang="en-US" dirty="0"/>
              <a:t>This section will have you practice with more tools against DVWA</a:t>
            </a:r>
          </a:p>
        </p:txBody>
      </p:sp>
    </p:spTree>
    <p:extLst>
      <p:ext uri="{BB962C8B-B14F-4D97-AF65-F5344CB8AC3E}">
        <p14:creationId xmlns:p14="http://schemas.microsoft.com/office/powerpoint/2010/main" val="19890089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7F43FB-5C87-43BE-85B3-3A67656BF3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Benefits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1D22A8-4987-407F-B07C-F5281C86ED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752108"/>
            <a:ext cx="5775669" cy="3955095"/>
          </a:xfrm>
        </p:spPr>
        <p:txBody>
          <a:bodyPr>
            <a:normAutofit/>
          </a:bodyPr>
          <a:lstStyle/>
          <a:p>
            <a:r>
              <a:rPr lang="en-US" sz="1600" b="0" err="1"/>
              <a:t>Nikto</a:t>
            </a:r>
            <a:r>
              <a:rPr lang="en-US" sz="1600" b="0"/>
              <a:t> found lots of interesting things and even some vulnerabilities, but these are all general misconfigurations, old versions, or other known common vulnerabilities</a:t>
            </a:r>
          </a:p>
          <a:p>
            <a:endParaRPr lang="en-US" sz="1600" b="0"/>
          </a:p>
          <a:p>
            <a:r>
              <a:rPr lang="en-US" sz="1600" b="0" err="1"/>
              <a:t>Nikto</a:t>
            </a:r>
            <a:r>
              <a:rPr lang="en-US" sz="1600" b="0"/>
              <a:t> can’t test the actual page and its parameters to determine if there is a command injection vulnerability!</a:t>
            </a:r>
          </a:p>
          <a:p>
            <a:r>
              <a:rPr lang="en-US" sz="1600" b="0" i="1"/>
              <a:t>This is where </a:t>
            </a:r>
            <a:r>
              <a:rPr lang="en-US" sz="1600" i="1"/>
              <a:t>manual application testing</a:t>
            </a:r>
            <a:r>
              <a:rPr lang="en-US" sz="1600" b="0" i="1"/>
              <a:t> comes 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3C16B5-EADC-487F-A109-3834B79D3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263" y="2729656"/>
            <a:ext cx="3929666" cy="2292306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82D5EA5-43AB-4780-91A9-B2A91DA61C0E}"/>
              </a:ext>
            </a:extLst>
          </p:cNvPr>
          <p:cNvCxnSpPr>
            <a:cxnSpLocks/>
          </p:cNvCxnSpPr>
          <p:nvPr/>
        </p:nvCxnSpPr>
        <p:spPr>
          <a:xfrm>
            <a:off x="5149174" y="1433209"/>
            <a:ext cx="44747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3FABB0B-0663-475A-BBA2-B3D8456FD772}"/>
              </a:ext>
            </a:extLst>
          </p:cNvPr>
          <p:cNvCxnSpPr>
            <a:cxnSpLocks/>
            <a:stCxn id="10" idx="1"/>
          </p:cNvCxnSpPr>
          <p:nvPr/>
        </p:nvCxnSpPr>
        <p:spPr>
          <a:xfrm>
            <a:off x="2996117" y="2600372"/>
            <a:ext cx="285348" cy="14401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ight Brace 9">
            <a:extLst>
              <a:ext uri="{FF2B5EF4-FFF2-40B4-BE49-F238E27FC236}">
                <a16:creationId xmlns:a16="http://schemas.microsoft.com/office/drawing/2014/main" id="{3647C8B0-5661-44B0-96C5-E1ABAD61AA93}"/>
              </a:ext>
            </a:extLst>
          </p:cNvPr>
          <p:cNvSpPr/>
          <p:nvPr/>
        </p:nvSpPr>
        <p:spPr>
          <a:xfrm rot="5400000">
            <a:off x="2911811" y="1225529"/>
            <a:ext cx="168613" cy="2581073"/>
          </a:xfrm>
          <a:prstGeom prst="rightBrace">
            <a:avLst>
              <a:gd name="adj1" fmla="val 6602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1DB97-AA0A-ED47-AED9-27B4F9AA4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192" y="1156691"/>
            <a:ext cx="3266856" cy="3297225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5882709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Placeholder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67"/>
          <a:stretch>
            <a:fillRect/>
          </a:stretch>
        </p:blipFill>
        <p:spPr bwMode="auto">
          <a:xfrm>
            <a:off x="-3175" y="-1588"/>
            <a:ext cx="4483100" cy="515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/>
              <a:t>The Browser Exploitation Framework - </a:t>
            </a:r>
            <a:r>
              <a:rPr lang="en-US" altLang="en-US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BeEF</a:t>
            </a: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332649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AE5D521-CC39-486A-A101-C77436BB98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8" r="6227"/>
          <a:stretch/>
        </p:blipFill>
        <p:spPr bwMode="auto">
          <a:xfrm>
            <a:off x="6510230" y="1185013"/>
            <a:ext cx="2407223" cy="277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AA218-2936-4EA2-B54A-8877F99B08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err="1"/>
              <a:t>BeEF</a:t>
            </a:r>
            <a:r>
              <a:rPr lang="en-US"/>
              <a:t> Installation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1D3279-F1D3-4E85-8F0A-217280B7BB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Beef was dropped after Kali 2020.1</a:t>
            </a:r>
          </a:p>
          <a:p>
            <a:r>
              <a:rPr lang="en-US"/>
              <a:t>Beef is still maintained</a:t>
            </a:r>
          </a:p>
          <a:p>
            <a:r>
              <a:rPr lang="en-US"/>
              <a:t>Latest version is still included in Kali’s package repo</a:t>
            </a:r>
          </a:p>
          <a:p>
            <a:endParaRPr lang="en-US"/>
          </a:p>
          <a:p>
            <a:r>
              <a:rPr lang="en-US"/>
              <a:t>Install it</a:t>
            </a:r>
          </a:p>
          <a:p>
            <a:pPr lvl="4"/>
            <a:r>
              <a:rPr lang="en-US"/>
              <a:t>$ </a:t>
            </a:r>
            <a:r>
              <a:rPr lang="en-US" b="1" err="1"/>
              <a:t>sudo</a:t>
            </a:r>
            <a:r>
              <a:rPr lang="en-US" b="1"/>
              <a:t> apt-get update</a:t>
            </a:r>
          </a:p>
          <a:p>
            <a:pPr lvl="4"/>
            <a:r>
              <a:rPr lang="en-US"/>
              <a:t>$</a:t>
            </a:r>
            <a:r>
              <a:rPr lang="en-US" b="1"/>
              <a:t> </a:t>
            </a:r>
            <a:r>
              <a:rPr lang="en-US" b="1" err="1"/>
              <a:t>sudo</a:t>
            </a:r>
            <a:r>
              <a:rPr lang="en-US" b="1"/>
              <a:t> apt-get install beef-</a:t>
            </a:r>
            <a:r>
              <a:rPr lang="en-US" b="1" err="1"/>
              <a:t>xss</a:t>
            </a:r>
            <a:endParaRPr lang="en-US"/>
          </a:p>
          <a:p>
            <a:pPr indent="0">
              <a:buNone/>
            </a:pPr>
            <a:endParaRPr lang="en-US"/>
          </a:p>
          <a:p>
            <a:r>
              <a:rPr lang="en-US"/>
              <a:t>Alternatively, Beef Homepage, build from source:</a:t>
            </a:r>
          </a:p>
          <a:p>
            <a:pPr lvl="1"/>
            <a:r>
              <a:rPr lang="en-US">
                <a:hlinkClick r:id="rId3"/>
              </a:rPr>
              <a:t>https://github.com/beefproject/beef</a:t>
            </a:r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737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7D7AD-0543-4561-9D08-B0D1A39FC9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BeEF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38D6CF-B63C-4553-8D03-C59EE4C348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5580" y="766061"/>
            <a:ext cx="8572840" cy="3955095"/>
          </a:xfrm>
        </p:spPr>
        <p:txBody>
          <a:bodyPr/>
          <a:lstStyle/>
          <a:p>
            <a:r>
              <a:rPr lang="en-US"/>
              <a:t>Start BeEF and login to the web browser front end</a:t>
            </a:r>
          </a:p>
          <a:p>
            <a:pPr lvl="4"/>
            <a:r>
              <a:rPr lang="en-US"/>
              <a:t>$ </a:t>
            </a:r>
            <a:r>
              <a:rPr lang="en-US" b="1" err="1"/>
              <a:t>sudo</a:t>
            </a:r>
            <a:r>
              <a:rPr lang="en-US" b="1"/>
              <a:t> beef-</a:t>
            </a:r>
            <a:r>
              <a:rPr lang="en-US" b="1" err="1"/>
              <a:t>xss</a:t>
            </a:r>
            <a:endParaRPr lang="en-US"/>
          </a:p>
          <a:p>
            <a:pPr lvl="2"/>
            <a:r>
              <a:rPr lang="en-US" err="1"/>
              <a:t>BeEF</a:t>
            </a:r>
            <a:r>
              <a:rPr lang="en-US"/>
              <a:t> will prompt you to change the password</a:t>
            </a:r>
          </a:p>
          <a:p>
            <a:pPr lvl="1"/>
            <a:r>
              <a:rPr lang="en-US"/>
              <a:t>Login – User: beef, Password: [you set it]</a:t>
            </a:r>
          </a:p>
          <a:p>
            <a:pPr lvl="4"/>
            <a:r>
              <a:rPr lang="en-US"/>
              <a:t>$ </a:t>
            </a:r>
            <a:r>
              <a:rPr lang="en-US" b="1" err="1"/>
              <a:t>firefox</a:t>
            </a:r>
            <a:r>
              <a:rPr lang="en-US" b="1"/>
              <a:t> 127.0.0.1:3000/</a:t>
            </a:r>
            <a:r>
              <a:rPr lang="en-US" b="1" err="1"/>
              <a:t>ui</a:t>
            </a:r>
            <a:r>
              <a:rPr lang="en-US" b="1"/>
              <a:t>/panel</a:t>
            </a:r>
            <a:endParaRPr lang="en-US"/>
          </a:p>
          <a:p>
            <a:pPr lvl="1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F6FC53-9CD8-FC44-81BC-DC8F4EF7E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16" y="2144371"/>
            <a:ext cx="7307384" cy="2576785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060630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7D7AD-0543-4561-9D08-B0D1A39FC9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Hook yourself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38D6CF-B63C-4553-8D03-C59EE4C348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Using an </a:t>
            </a:r>
            <a:r>
              <a:rPr lang="en-US" err="1"/>
              <a:t>iframe</a:t>
            </a:r>
            <a:r>
              <a:rPr lang="en-US"/>
              <a:t> and the link to the hooking page, try to hook yourself using the Stored XSS page on DVWA</a:t>
            </a:r>
          </a:p>
          <a:p>
            <a:pPr lvl="1"/>
            <a:r>
              <a:rPr lang="en-US"/>
              <a:t>http://127.0.0.1:3000/demos/</a:t>
            </a:r>
            <a:r>
              <a:rPr lang="en-US" err="1"/>
              <a:t>basic.html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238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8822" y="1016836"/>
            <a:ext cx="46111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Spoiler ahead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E77ECC-B423-42E8-918B-B5BBD3DF3F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SPOILERS AHEAD</a:t>
            </a:r>
          </a:p>
        </p:txBody>
      </p:sp>
    </p:spTree>
    <p:extLst>
      <p:ext uri="{BB962C8B-B14F-4D97-AF65-F5344CB8AC3E}">
        <p14:creationId xmlns:p14="http://schemas.microsoft.com/office/powerpoint/2010/main" val="21706977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E4051-59F3-4CE8-BA55-C60F14322F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Hook Yourself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875B0C-3E9F-4762-81A5-D934B40488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/>
              <a:t>One method:</a:t>
            </a:r>
            <a:endParaRPr lang="en-US" sz="3600"/>
          </a:p>
          <a:p>
            <a:pPr lvl="4"/>
            <a:r>
              <a:rPr lang="en-US" sz="1200"/>
              <a:t>&lt;iframe </a:t>
            </a:r>
            <a:r>
              <a:rPr lang="en-US" sz="1200" err="1"/>
              <a:t>src</a:t>
            </a:r>
            <a:r>
              <a:rPr lang="en-US" sz="1200"/>
              <a:t>="http://127.0.0.1:3000/demos/</a:t>
            </a:r>
            <a:r>
              <a:rPr lang="en-US" sz="1200" err="1"/>
              <a:t>basic.html</a:t>
            </a:r>
            <a:r>
              <a:rPr lang="en-US" sz="1200"/>
              <a:t>" width="1" height="1"&gt;&lt;/iframe&gt;</a:t>
            </a:r>
          </a:p>
          <a:p>
            <a:pPr lvl="4"/>
            <a:endParaRPr lang="en-US" sz="1200"/>
          </a:p>
          <a:p>
            <a:pPr lvl="4"/>
            <a:endParaRPr lang="en-US" sz="1200"/>
          </a:p>
          <a:p>
            <a:pPr lvl="4"/>
            <a:endParaRPr lang="en-US" sz="1200"/>
          </a:p>
          <a:p>
            <a:pPr lvl="4"/>
            <a:endParaRPr lang="en-US" sz="1200"/>
          </a:p>
          <a:p>
            <a:pPr lvl="4"/>
            <a:endParaRPr lang="en-US" sz="1200"/>
          </a:p>
          <a:p>
            <a:pPr lvl="4"/>
            <a:endParaRPr lang="en-US" sz="1200"/>
          </a:p>
          <a:p>
            <a:pPr lvl="4"/>
            <a:endParaRPr lang="en-US" sz="1200"/>
          </a:p>
          <a:p>
            <a:pPr lvl="4"/>
            <a:endParaRPr lang="en-US" sz="1200"/>
          </a:p>
          <a:p>
            <a:pPr lvl="4"/>
            <a:endParaRPr lang="en-US" sz="1200"/>
          </a:p>
          <a:p>
            <a:pPr lvl="4"/>
            <a:endParaRPr lang="en-US" sz="1200"/>
          </a:p>
          <a:p>
            <a:pPr lvl="4"/>
            <a:endParaRPr lang="en-US" sz="1200"/>
          </a:p>
          <a:p>
            <a:pPr lvl="4"/>
            <a:endParaRPr lang="en-US" sz="1200"/>
          </a:p>
          <a:p>
            <a:pPr lvl="4"/>
            <a:endParaRPr lang="en-US" sz="1200"/>
          </a:p>
          <a:p>
            <a:pPr lvl="4"/>
            <a:endParaRPr lang="en-US" sz="1200"/>
          </a:p>
          <a:p>
            <a:pPr lvl="4"/>
            <a:endParaRPr lang="en-US" sz="1200"/>
          </a:p>
          <a:p>
            <a:pPr lvl="4"/>
            <a:endParaRPr lang="en-US" sz="1200"/>
          </a:p>
          <a:p>
            <a:pPr lvl="4"/>
            <a:endParaRPr lang="en-US" sz="1200"/>
          </a:p>
          <a:p>
            <a:r>
              <a:rPr lang="en-US" sz="1800"/>
              <a:t>Check back with the BeEF Control Panel: We've hooked ourselves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F48B70-B4DF-409A-80D7-9A06C0354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39" y="1814796"/>
            <a:ext cx="3391580" cy="216891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Arrow: Up 6">
            <a:extLst>
              <a:ext uri="{FF2B5EF4-FFF2-40B4-BE49-F238E27FC236}">
                <a16:creationId xmlns:a16="http://schemas.microsoft.com/office/drawing/2014/main" id="{32CB9F13-F868-4F3C-B061-7540F7D272EE}"/>
              </a:ext>
            </a:extLst>
          </p:cNvPr>
          <p:cNvSpPr/>
          <p:nvPr/>
        </p:nvSpPr>
        <p:spPr>
          <a:xfrm rot="19442502">
            <a:off x="2065594" y="3524591"/>
            <a:ext cx="260844" cy="68598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1BAD77-E8D8-2F4A-BD19-C8727F768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651" y="1483511"/>
            <a:ext cx="4623610" cy="3018380"/>
          </a:xfrm>
          <a:prstGeom prst="rect">
            <a:avLst/>
          </a:prstGeom>
          <a:solidFill>
            <a:schemeClr val="lt1"/>
          </a:solidFill>
          <a:ln w="1905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562977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7D7AD-0543-4561-9D08-B0D1A39FC9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Hooked Browser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38D6CF-B63C-4553-8D03-C59EE4C348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381" y="921704"/>
            <a:ext cx="5367632" cy="3955095"/>
          </a:xfrm>
        </p:spPr>
        <p:txBody>
          <a:bodyPr>
            <a:normAutofit/>
          </a:bodyPr>
          <a:lstStyle/>
          <a:p>
            <a:r>
              <a:rPr lang="en-US"/>
              <a:t>With our browser hooked, BeEF offers lots of commands and options to control the browser</a:t>
            </a:r>
          </a:p>
          <a:p>
            <a:pPr lvl="1"/>
            <a:r>
              <a:rPr lang="en-US"/>
              <a:t>Download cookies</a:t>
            </a:r>
          </a:p>
          <a:p>
            <a:pPr lvl="1"/>
            <a:r>
              <a:rPr lang="en-US"/>
              <a:t>deface the current web pages</a:t>
            </a:r>
          </a:p>
          <a:p>
            <a:pPr lvl="1"/>
            <a:r>
              <a:rPr lang="en-US"/>
              <a:t>interact with the remote webcam</a:t>
            </a:r>
          </a:p>
          <a:p>
            <a:pPr lvl="1"/>
            <a:r>
              <a:rPr lang="en-US"/>
              <a:t>Not all are possible, depends on OS and browser</a:t>
            </a:r>
          </a:p>
          <a:p>
            <a:pPr lvl="1"/>
            <a:endParaRPr lang="en-US"/>
          </a:p>
          <a:p>
            <a:r>
              <a:rPr lang="en-US"/>
              <a:t>Experiment with the options available to your browser</a:t>
            </a:r>
          </a:p>
          <a:p>
            <a:pPr lvl="1"/>
            <a:r>
              <a:rPr lang="en-US"/>
              <a:t>Try hooking your host machine with different browsers: Chrome, FF, IE, Safari</a:t>
            </a:r>
          </a:p>
          <a:p>
            <a:pPr marL="457200" lvl="1" indent="0">
              <a:buNone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1A4796-AF27-5947-9F9E-0CE710490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753" y="1219200"/>
            <a:ext cx="3423486" cy="2705099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063307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Placeholder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67"/>
          <a:stretch>
            <a:fillRect/>
          </a:stretch>
        </p:blipFill>
        <p:spPr bwMode="auto">
          <a:xfrm>
            <a:off x="-3175" y="-1588"/>
            <a:ext cx="4483100" cy="515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DVWA and ZAP</a:t>
            </a:r>
          </a:p>
        </p:txBody>
      </p:sp>
    </p:spTree>
    <p:extLst>
      <p:ext uri="{BB962C8B-B14F-4D97-AF65-F5344CB8AC3E}">
        <p14:creationId xmlns:p14="http://schemas.microsoft.com/office/powerpoint/2010/main" val="763950029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203AC-85CF-4BEA-A65B-C8397D936D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Connect to Metasploitable - DVWA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61928D-203B-4AF7-A923-B8A2B65595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Last lab we did some manual attacks against DVWA</a:t>
            </a:r>
          </a:p>
          <a:p>
            <a:endParaRPr lang="en-US" dirty="0"/>
          </a:p>
          <a:p>
            <a:r>
              <a:rPr lang="en-US" dirty="0"/>
              <a:t>Now we will use a proxy tool - ZAP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1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E224D6-CD7D-4CBC-B9EB-982BA4FE52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Run zap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CA8BC9-D0FB-428F-A8A4-B1FCE6BFC8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ZAP is the Zed Attack Proxy by OWASP</a:t>
            </a:r>
          </a:p>
          <a:p>
            <a:r>
              <a:rPr lang="en-US" dirty="0"/>
              <a:t>It is included with most versions of Kali, start it up</a:t>
            </a:r>
          </a:p>
          <a:p>
            <a:pPr lvl="4"/>
            <a:r>
              <a:rPr lang="en-US" dirty="0"/>
              <a:t>$ </a:t>
            </a:r>
            <a:r>
              <a:rPr lang="en-US" b="1" dirty="0" err="1"/>
              <a:t>zaproxy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85C148-3971-42BF-B86E-BE552A5BB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851" y="1922562"/>
            <a:ext cx="6208297" cy="30215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7435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8F3263-8C6B-431A-8395-2AEBF071B3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anchor="t"/>
          <a:lstStyle/>
          <a:p>
            <a:r>
              <a:rPr lang="en-US" dirty="0">
                <a:ea typeface="ＭＳ Ｐゴシック"/>
              </a:rPr>
              <a:t>Install ZAP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983B49-42A0-4E0F-9B74-857C644425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anchor="t">
            <a:normAutofit/>
          </a:bodyPr>
          <a:lstStyle/>
          <a:p>
            <a:r>
              <a:rPr lang="en-US" sz="1800" dirty="0">
                <a:ea typeface="ＭＳ Ｐゴシック"/>
              </a:rPr>
              <a:t>If Zap is not installed, you can add it manually</a:t>
            </a:r>
          </a:p>
          <a:p>
            <a:pPr lvl="4"/>
            <a:r>
              <a:rPr lang="en-US" sz="1200" dirty="0">
                <a:ea typeface="ＭＳ Ｐゴシック"/>
              </a:rPr>
              <a:t>$ </a:t>
            </a:r>
            <a:r>
              <a:rPr lang="en-US" sz="1200" b="1" dirty="0" err="1">
                <a:ea typeface="ＭＳ Ｐゴシック"/>
              </a:rPr>
              <a:t>wget</a:t>
            </a:r>
            <a:r>
              <a:rPr lang="zh-CN" altLang="en-US" sz="1200" b="1" dirty="0">
                <a:ea typeface="ＭＳ Ｐゴシック"/>
              </a:rPr>
              <a:t> </a:t>
            </a:r>
            <a:r>
              <a:rPr lang="en-US" sz="1200" b="1" dirty="0">
                <a:ea typeface="+mn-lt"/>
                <a:cs typeface="+mn-lt"/>
              </a:rPr>
              <a:t>https://github.com/zaproxy/zaproxy/releases/download/v2.10.0/ZAP_2_10_0_unix.sh</a:t>
            </a:r>
            <a:endParaRPr lang="en-US" sz="1200" b="1" dirty="0">
              <a:ea typeface="ＭＳ Ｐゴシック"/>
            </a:endParaRPr>
          </a:p>
          <a:p>
            <a:pPr lvl="4"/>
            <a:r>
              <a:rPr lang="en-US" sz="1200" b="0" dirty="0">
                <a:ea typeface="+mn-lt"/>
                <a:cs typeface="+mn-lt"/>
              </a:rPr>
              <a:t>﻿</a:t>
            </a:r>
            <a:r>
              <a:rPr lang="en-US" sz="1200" dirty="0">
                <a:ea typeface="ＭＳ Ｐゴシック"/>
                <a:cs typeface="Arial"/>
              </a:rPr>
              <a:t>$ </a:t>
            </a:r>
            <a:r>
              <a:rPr lang="en-US" sz="1200" b="1" dirty="0" err="1">
                <a:ea typeface="ＭＳ Ｐゴシック"/>
                <a:cs typeface="Arial"/>
              </a:rPr>
              <a:t>sudo</a:t>
            </a:r>
            <a:r>
              <a:rPr lang="en-US" sz="1200" b="1" dirty="0">
                <a:ea typeface="ＭＳ Ｐゴシック"/>
                <a:cs typeface="Arial"/>
              </a:rPr>
              <a:t> </a:t>
            </a:r>
            <a:r>
              <a:rPr lang="en-US" sz="1200" b="1" dirty="0" err="1">
                <a:ea typeface="ＭＳ Ｐゴシック"/>
                <a:cs typeface="Arial"/>
              </a:rPr>
              <a:t>sh</a:t>
            </a:r>
            <a:r>
              <a:rPr lang="en-US" sz="1200" b="1" dirty="0">
                <a:ea typeface="ＭＳ Ｐゴシック"/>
                <a:cs typeface="Arial"/>
              </a:rPr>
              <a:t> ./ZAP_2_9_0_unix.sh</a:t>
            </a:r>
          </a:p>
          <a:p>
            <a:pPr lvl="4"/>
            <a:endParaRPr lang="en-US" sz="1200" b="1" dirty="0">
              <a:ea typeface="ＭＳ Ｐゴシック"/>
              <a:cs typeface="Arial"/>
            </a:endParaRPr>
          </a:p>
          <a:p>
            <a:pPr lvl="4"/>
            <a:endParaRPr lang="en-US" sz="1200" b="1" dirty="0">
              <a:ea typeface="ＭＳ Ｐゴシック"/>
              <a:cs typeface="Arial"/>
            </a:endParaRPr>
          </a:p>
          <a:p>
            <a:pPr lvl="4"/>
            <a:endParaRPr lang="en-US" sz="1200" b="1" dirty="0">
              <a:ea typeface="ＭＳ Ｐゴシック"/>
              <a:cs typeface="Arial"/>
            </a:endParaRPr>
          </a:p>
          <a:p>
            <a:pPr lvl="4"/>
            <a:endParaRPr lang="en-US" sz="1200" b="1" dirty="0">
              <a:ea typeface="ＭＳ Ｐゴシック"/>
              <a:cs typeface="Arial"/>
            </a:endParaRPr>
          </a:p>
          <a:p>
            <a:r>
              <a:rPr lang="en-US" sz="1600" dirty="0"/>
              <a:t>Then start ZAP</a:t>
            </a:r>
          </a:p>
          <a:p>
            <a:pPr lvl="4"/>
            <a:r>
              <a:rPr lang="en-US" sz="1100" dirty="0">
                <a:ea typeface="ＭＳ Ｐゴシック"/>
              </a:rPr>
              <a:t># </a:t>
            </a:r>
            <a:r>
              <a:rPr lang="en-US" sz="1100" b="1" dirty="0">
                <a:ea typeface="ＭＳ Ｐゴシック"/>
              </a:rPr>
              <a:t>zap.sh</a:t>
            </a:r>
            <a:endParaRPr lang="en-US" sz="1100" b="1" dirty="0"/>
          </a:p>
          <a:p>
            <a:pPr lvl="1"/>
            <a:r>
              <a:rPr lang="en-US" sz="1400" dirty="0">
                <a:ea typeface="ＭＳ Ｐゴシック"/>
              </a:rPr>
              <a:t>Accept license if prompted</a:t>
            </a:r>
            <a:endParaRPr lang="en-US" sz="1400" dirty="0">
              <a:cs typeface="Arial"/>
            </a:endParaRPr>
          </a:p>
          <a:p>
            <a:pPr lvl="1"/>
            <a:r>
              <a:rPr lang="en-US" sz="1400" dirty="0"/>
              <a:t>Non-persistent </a:t>
            </a:r>
          </a:p>
          <a:p>
            <a:endParaRPr lang="en-US" sz="1800" b="1" dirty="0">
              <a:ea typeface="ＭＳ Ｐゴシック"/>
              <a:cs typeface="Arial"/>
            </a:endParaRP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4ABBF33-28EA-7149-B3CC-8B6DA1EEB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251" y="1468365"/>
            <a:ext cx="2234368" cy="1821593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83FDC9A-C734-4E6E-847C-60B264F97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80" y="3289958"/>
            <a:ext cx="2465843" cy="954388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F5623C0-67A1-4654-9B82-1F9BFEC12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8278" y="2221115"/>
            <a:ext cx="2480416" cy="1926601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035726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7D7AD-0543-4561-9D08-B0D1A39FC9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ea typeface="ＭＳ Ｐゴシック"/>
              </a:rPr>
              <a:t>Install ZAP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38D6CF-B63C-4553-8D03-C59EE4C348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381" y="921704"/>
            <a:ext cx="7708463" cy="3955095"/>
          </a:xfrm>
        </p:spPr>
        <p:txBody>
          <a:bodyPr vert="horz" lIns="0" tIns="0" rIns="0" bIns="0" anchor="t">
            <a:normAutofit/>
          </a:bodyPr>
          <a:lstStyle/>
          <a:p>
            <a:r>
              <a:rPr lang="en-US" sz="1600" dirty="0">
                <a:ea typeface="ＭＳ Ｐゴシック"/>
              </a:rPr>
              <a:t>Make sure you can get to </a:t>
            </a:r>
            <a:r>
              <a:rPr lang="en-US" sz="1600" dirty="0">
                <a:ea typeface="ＭＳ Ｐゴシック"/>
                <a:hlinkClick r:id="rId2"/>
              </a:rPr>
              <a:t>http://10.10.0.20/dvwa/index.php</a:t>
            </a:r>
            <a:endParaRPr lang="en-US" sz="1600" dirty="0">
              <a:ea typeface="ＭＳ Ｐゴシック"/>
            </a:endParaRPr>
          </a:p>
          <a:p>
            <a:endParaRPr lang="en-US" sz="1600" dirty="0">
              <a:ea typeface="ＭＳ Ｐゴシック"/>
            </a:endParaRPr>
          </a:p>
          <a:p>
            <a:endParaRPr lang="en-US" sz="1600" dirty="0">
              <a:ea typeface="ＭＳ Ｐゴシック"/>
            </a:endParaRPr>
          </a:p>
          <a:p>
            <a:endParaRPr lang="en-US" sz="1600" dirty="0"/>
          </a:p>
          <a:p>
            <a:endParaRPr lang="en-US" sz="1600" b="1" dirty="0"/>
          </a:p>
          <a:p>
            <a:pPr marL="569595" lvl="4" indent="0">
              <a:buNone/>
            </a:pPr>
            <a:endParaRPr lang="en-US" sz="1100" b="1" dirty="0">
              <a:cs typeface="Arial"/>
            </a:endParaRPr>
          </a:p>
          <a:p>
            <a:pPr lvl="4"/>
            <a:endParaRPr lang="en-US" sz="1100" b="1" dirty="0"/>
          </a:p>
        </p:txBody>
      </p:sp>
      <p:pic>
        <p:nvPicPr>
          <p:cNvPr id="6" name="Picture 5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D84A92CD-C623-4A86-AE5D-DA0AEC762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248" y="1343530"/>
            <a:ext cx="4526554" cy="3111441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811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38D6CF-B63C-4553-8D03-C59EE4C348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105" y="740121"/>
            <a:ext cx="8572840" cy="3955095"/>
          </a:xfrm>
        </p:spPr>
        <p:txBody>
          <a:bodyPr>
            <a:normAutofit/>
          </a:bodyPr>
          <a:lstStyle/>
          <a:p>
            <a:r>
              <a:rPr lang="en-US" sz="1800"/>
              <a:t>Click the options icon and review the proxy settings</a:t>
            </a:r>
          </a:p>
          <a:p>
            <a:r>
              <a:rPr lang="en-US" sz="1800"/>
              <a:t>Configure Firefox to use the ZAP Proxy</a:t>
            </a:r>
          </a:p>
          <a:p>
            <a:pPr lvl="1"/>
            <a:r>
              <a:rPr lang="en-US" sz="1600"/>
              <a:t>Set your proxy to localhost:8080</a:t>
            </a:r>
          </a:p>
          <a:p>
            <a:endParaRPr lang="en-US" sz="1800"/>
          </a:p>
          <a:p>
            <a:endParaRPr lang="en-US" sz="18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7D7AD-0543-4561-9D08-B0D1A39FC9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Review proxy settings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65F80EA-37E1-C740-89F9-7C98C6A0D025}"/>
              </a:ext>
            </a:extLst>
          </p:cNvPr>
          <p:cNvGrpSpPr/>
          <p:nvPr/>
        </p:nvGrpSpPr>
        <p:grpSpPr>
          <a:xfrm>
            <a:off x="4755716" y="1251541"/>
            <a:ext cx="4100902" cy="3151838"/>
            <a:chOff x="4660871" y="1320612"/>
            <a:chExt cx="3937880" cy="297785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6ABDF88-7DD2-8743-A07F-7E1D716B3B12}"/>
                </a:ext>
              </a:extLst>
            </p:cNvPr>
            <p:cNvGrpSpPr/>
            <p:nvPr/>
          </p:nvGrpSpPr>
          <p:grpSpPr>
            <a:xfrm>
              <a:off x="4660871" y="1320612"/>
              <a:ext cx="3937880" cy="2977855"/>
              <a:chOff x="4660871" y="1320612"/>
              <a:chExt cx="3937880" cy="2977855"/>
            </a:xfrm>
          </p:grpSpPr>
          <p:pic>
            <p:nvPicPr>
              <p:cNvPr id="10" name="Picture 9" descr="Graphical user interface, text, application&#10;&#10;Description automatically generated">
                <a:extLst>
                  <a:ext uri="{FF2B5EF4-FFF2-40B4-BE49-F238E27FC236}">
                    <a16:creationId xmlns:a16="http://schemas.microsoft.com/office/drawing/2014/main" id="{73298EC4-352A-0C42-AC23-7BA9434336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60871" y="1320612"/>
                <a:ext cx="3937880" cy="2977855"/>
              </a:xfrm>
              <a:prstGeom prst="rect">
                <a:avLst/>
              </a:prstGeom>
              <a:ln w="19050">
                <a:solidFill>
                  <a:srgbClr val="000000"/>
                </a:solidFill>
              </a:ln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53F75CE-3D9F-EB49-901A-922E413C3EBD}"/>
                  </a:ext>
                </a:extLst>
              </p:cNvPr>
              <p:cNvSpPr/>
              <p:nvPr/>
            </p:nvSpPr>
            <p:spPr>
              <a:xfrm>
                <a:off x="5907314" y="1538514"/>
                <a:ext cx="145142" cy="123371"/>
              </a:xfrm>
              <a:prstGeom prst="rect">
                <a:avLst/>
              </a:prstGeom>
              <a:solidFill>
                <a:srgbClr val="F3FF05">
                  <a:alpha val="37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06BF079-1367-9F4C-9CC2-3AB9BF898F40}"/>
                </a:ext>
              </a:extLst>
            </p:cNvPr>
            <p:cNvSpPr/>
            <p:nvPr/>
          </p:nvSpPr>
          <p:spPr>
            <a:xfrm>
              <a:off x="7873999" y="2148114"/>
              <a:ext cx="406399" cy="123372"/>
            </a:xfrm>
            <a:prstGeom prst="rect">
              <a:avLst/>
            </a:prstGeom>
            <a:solidFill>
              <a:srgbClr val="F3FF05">
                <a:alpha val="37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4228DB-7E4F-7241-9F83-910998433856}"/>
              </a:ext>
            </a:extLst>
          </p:cNvPr>
          <p:cNvGrpSpPr/>
          <p:nvPr/>
        </p:nvGrpSpPr>
        <p:grpSpPr>
          <a:xfrm>
            <a:off x="509055" y="1578321"/>
            <a:ext cx="3409802" cy="2790093"/>
            <a:chOff x="509055" y="1572707"/>
            <a:chExt cx="3215138" cy="2632529"/>
          </a:xfrm>
        </p:grpSpPr>
        <p:pic>
          <p:nvPicPr>
            <p:cNvPr id="16" name="Picture 1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584131C2-7F4B-8B40-9E73-9FC1DFE89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9055" y="1572707"/>
              <a:ext cx="3215138" cy="2632529"/>
            </a:xfrm>
            <a:prstGeom prst="rect">
              <a:avLst/>
            </a:prstGeom>
            <a:ln w="19050">
              <a:solidFill>
                <a:srgbClr val="000000"/>
              </a:solidFill>
            </a:ln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51586-ABAC-CC43-A944-78733D8F838E}"/>
                </a:ext>
              </a:extLst>
            </p:cNvPr>
            <p:cNvSpPr/>
            <p:nvPr/>
          </p:nvSpPr>
          <p:spPr>
            <a:xfrm>
              <a:off x="2914866" y="3947887"/>
              <a:ext cx="466962" cy="119198"/>
            </a:xfrm>
            <a:prstGeom prst="rect">
              <a:avLst/>
            </a:prstGeom>
            <a:solidFill>
              <a:srgbClr val="F3FF05">
                <a:alpha val="37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403F7827-2DB7-7747-B231-B39248CE3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55" y="4446384"/>
            <a:ext cx="3998686" cy="380103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534411978"/>
      </p:ext>
    </p:extLst>
  </p:cSld>
  <p:clrMapOvr>
    <a:masterClrMapping/>
  </p:clrMapOvr>
</p:sld>
</file>

<file path=ppt/theme/theme1.xml><?xml version="1.0" encoding="utf-8"?>
<a:theme xmlns:a="http://schemas.openxmlformats.org/drawingml/2006/main" name="nyu_labs_hack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yu_labs_hack" id="{7E7FE2BD-3C48-450A-992F-CF1B704B874C}" vid="{A46D607A-B76A-47A9-9DAB-3505B49EEF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</TotalTime>
  <Words>1449</Words>
  <Application>Microsoft Office PowerPoint</Application>
  <PresentationFormat>On-screen Show (16:9)</PresentationFormat>
  <Paragraphs>236</Paragraphs>
  <Slides>37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Consolas</vt:lpstr>
      <vt:lpstr>Courier New</vt:lpstr>
      <vt:lpstr>Noto Sans Symbols</vt:lpstr>
      <vt:lpstr>Wingdings</vt:lpstr>
      <vt:lpstr>nyu_labs_hack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New 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Jenna Bresnahan</dc:creator>
  <cp:lastModifiedBy>Peter Klabe</cp:lastModifiedBy>
  <cp:revision>2</cp:revision>
  <dcterms:created xsi:type="dcterms:W3CDTF">2013-09-03T13:03:01Z</dcterms:created>
  <dcterms:modified xsi:type="dcterms:W3CDTF">2021-04-22T23:56:25Z</dcterms:modified>
</cp:coreProperties>
</file>